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 id="2147483868" r:id="rId2"/>
    <p:sldMasterId id="2147483893" r:id="rId3"/>
  </p:sldMasterIdLst>
  <p:notesMasterIdLst>
    <p:notesMasterId r:id="rId38"/>
  </p:notesMasterIdLst>
  <p:handoutMasterIdLst>
    <p:handoutMasterId r:id="rId39"/>
  </p:handoutMasterIdLst>
  <p:sldIdLst>
    <p:sldId id="257" r:id="rId4"/>
    <p:sldId id="265" r:id="rId5"/>
    <p:sldId id="266" r:id="rId6"/>
    <p:sldId id="267" r:id="rId7"/>
    <p:sldId id="268" r:id="rId8"/>
    <p:sldId id="269" r:id="rId9"/>
    <p:sldId id="270" r:id="rId10"/>
    <p:sldId id="271" r:id="rId11"/>
    <p:sldId id="272" r:id="rId12"/>
    <p:sldId id="335" r:id="rId13"/>
    <p:sldId id="279" r:id="rId14"/>
    <p:sldId id="284" r:id="rId15"/>
    <p:sldId id="285" r:id="rId16"/>
    <p:sldId id="309" r:id="rId17"/>
    <p:sldId id="323" r:id="rId18"/>
    <p:sldId id="320" r:id="rId19"/>
    <p:sldId id="321" r:id="rId20"/>
    <p:sldId id="310" r:id="rId21"/>
    <p:sldId id="324" r:id="rId22"/>
    <p:sldId id="325" r:id="rId23"/>
    <p:sldId id="326" r:id="rId24"/>
    <p:sldId id="328" r:id="rId25"/>
    <p:sldId id="336" r:id="rId26"/>
    <p:sldId id="311" r:id="rId27"/>
    <p:sldId id="329" r:id="rId28"/>
    <p:sldId id="330" r:id="rId29"/>
    <p:sldId id="312" r:id="rId30"/>
    <p:sldId id="331" r:id="rId31"/>
    <p:sldId id="332" r:id="rId32"/>
    <p:sldId id="334" r:id="rId33"/>
    <p:sldId id="337" r:id="rId34"/>
    <p:sldId id="338" r:id="rId35"/>
    <p:sldId id="339" r:id="rId36"/>
    <p:sldId id="260" r:id="rId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8F5122"/>
    <a:srgbClr val="9E6832"/>
    <a:srgbClr val="9264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94660" autoAdjust="0"/>
  </p:normalViewPr>
  <p:slideViewPr>
    <p:cSldViewPr>
      <p:cViewPr>
        <p:scale>
          <a:sx n="44" d="100"/>
          <a:sy n="44" d="100"/>
        </p:scale>
        <p:origin x="1932"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351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defRPr>
            </a:lvl1pPr>
          </a:lstStyle>
          <a:p>
            <a:pPr>
              <a:defRPr/>
            </a:pPr>
            <a:fld id="{CADD2AD0-8C37-48A3-ACDE-013CE36426EA}" type="datetimeFigureOut">
              <a:rPr lang="en-US"/>
              <a:pPr>
                <a:defRPr/>
              </a:pPr>
              <a:t>3/22/2017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CA17D80-5F28-4C1F-A772-A443846E9B57}" type="slidenum">
              <a:rPr lang="en-US" altLang="en-US"/>
              <a:pPr/>
              <a:t>‹#›</a:t>
            </a:fld>
            <a:endParaRPr lang="en-US" altLang="en-US"/>
          </a:p>
        </p:txBody>
      </p:sp>
    </p:spTree>
    <p:extLst>
      <p:ext uri="{BB962C8B-B14F-4D97-AF65-F5344CB8AC3E}">
        <p14:creationId xmlns:p14="http://schemas.microsoft.com/office/powerpoint/2010/main" val="3819792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041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1920A1A8-B8ED-423A-BF13-717ED61AE49E}" type="datetimeFigureOut">
              <a:rPr lang="en-US"/>
              <a:pPr>
                <a:defRPr/>
              </a:pPr>
              <a:t>3/22/2017</a:t>
            </a:fld>
            <a:endParaRPr lang="en-US"/>
          </a:p>
        </p:txBody>
      </p:sp>
      <p:sp>
        <p:nvSpPr>
          <p:cNvPr id="102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042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DA2AD85-AD82-41F3-B4F4-B2DA9FC009F7}" type="slidenum">
              <a:rPr lang="en-US" altLang="en-US"/>
              <a:pPr/>
              <a:t>‹#›</a:t>
            </a:fld>
            <a:endParaRPr lang="en-US" altLang="en-US"/>
          </a:p>
        </p:txBody>
      </p:sp>
    </p:spTree>
    <p:extLst>
      <p:ext uri="{BB962C8B-B14F-4D97-AF65-F5344CB8AC3E}">
        <p14:creationId xmlns:p14="http://schemas.microsoft.com/office/powerpoint/2010/main" val="3337183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mvd.dor.ga.gov/motor/plates/PlateDetails.aspx?pcode=TU" TargetMode="External"/><Relationship Id="rId3" Type="http://schemas.openxmlformats.org/officeDocument/2006/relationships/hyperlink" Target="http://mvd.dor.ga.gov/motor/plates/PlateDetails.aspx?pcode=WL" TargetMode="External"/><Relationship Id="rId7" Type="http://schemas.openxmlformats.org/officeDocument/2006/relationships/hyperlink" Target="http://www.georgiawildlife.com/node/2210"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mvd.dor.ga.gov/motor/plates/PlateDetails.aspx?pcode=BW" TargetMode="External"/><Relationship Id="rId5" Type="http://schemas.openxmlformats.org/officeDocument/2006/relationships/hyperlink" Target="http://georgiawildlife.com/conservation" TargetMode="External"/><Relationship Id="rId4" Type="http://schemas.openxmlformats.org/officeDocument/2006/relationships/hyperlink" Target="http://mvd.dor.ga.gov/motor/plates/PlateDetails.aspx?pcode=HU" TargetMode="External"/><Relationship Id="rId9" Type="http://schemas.openxmlformats.org/officeDocument/2006/relationships/hyperlink" Target="http://www.georgiawildlife.com/Fishing/Trou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860B62-D0F4-4B08-B0C2-3E732024ACCC}" type="slidenum">
              <a:rPr lang="en-US" altLang="en-US"/>
              <a:pPr eaLnBrk="1" hangingPunct="1"/>
              <a:t>1</a:t>
            </a:fld>
            <a:endParaRPr lang="en-US" altLang="en-US"/>
          </a:p>
        </p:txBody>
      </p:sp>
    </p:spTree>
    <p:extLst>
      <p:ext uri="{BB962C8B-B14F-4D97-AF65-F5344CB8AC3E}">
        <p14:creationId xmlns:p14="http://schemas.microsoft.com/office/powerpoint/2010/main" val="38097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30567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77308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80169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1252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9980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6078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3100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75696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67641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itchFamily="34" charset="0"/>
              <a:buChar char="•"/>
              <a:defRPr/>
            </a:pPr>
            <a:r>
              <a:rPr lang="en-US" dirty="0" smtClean="0"/>
              <a:t>Upgrade to a new wildlife plate for $25 and show your support for Georgia wildlife!</a:t>
            </a:r>
          </a:p>
          <a:p>
            <a:pPr marL="171450" indent="-171450">
              <a:buFont typeface="Arial" pitchFamily="34" charset="0"/>
              <a:buChar char="•"/>
              <a:defRPr/>
            </a:pPr>
            <a:r>
              <a:rPr lang="en-US" dirty="0" smtClean="0"/>
              <a:t>The cost of buying or renewing a wildlife plate is only $25 more than a standard “peach” license plate. </a:t>
            </a:r>
          </a:p>
          <a:p>
            <a:pPr marL="171450" indent="-171450">
              <a:buFont typeface="Arial" pitchFamily="34" charset="0"/>
              <a:buChar char="•"/>
              <a:defRPr/>
            </a:pPr>
            <a:r>
              <a:rPr lang="en-US" dirty="0" smtClean="0"/>
              <a:t>$19 of each purchase and $20 of each renewal goes directly to the Wildlife Resources Division programs that depend on the plates.</a:t>
            </a:r>
          </a:p>
          <a:p>
            <a:pPr marL="171450" indent="-171450">
              <a:buFont typeface="Arial" pitchFamily="34" charset="0"/>
              <a:buChar char="•"/>
              <a:defRPr/>
            </a:pPr>
            <a:r>
              <a:rPr lang="en-US" dirty="0" smtClean="0"/>
              <a:t>Check out these wild tags at your county tag office and make a bold statement for wildlife conservation by outfitting your vehicle with one of these eye-catching designs.</a:t>
            </a:r>
          </a:p>
          <a:p>
            <a:pPr marL="171450" indent="-171450">
              <a:buFont typeface="Arial" pitchFamily="34" charset="0"/>
              <a:buChar char="•"/>
              <a:defRPr/>
            </a:pPr>
            <a:r>
              <a:rPr lang="en-US" dirty="0" smtClean="0"/>
              <a:t>Funds from tag purchases and renewals are the largest source of contributions to Georgia’s Wildlife Conservation Fund and the Bobwhite Quail Initiative, programs that depend on these donations!</a:t>
            </a:r>
          </a:p>
          <a:p>
            <a:pPr marL="171450" indent="-171450">
              <a:buFont typeface="Arial" pitchFamily="34" charset="0"/>
              <a:buChar char="•"/>
              <a:defRPr/>
            </a:pPr>
            <a:r>
              <a:rPr lang="en-US" dirty="0" smtClean="0"/>
              <a:t>Tags are the #1 source of funds for nongame conservation in Georgia </a:t>
            </a:r>
          </a:p>
          <a:p>
            <a:pPr>
              <a:defRPr/>
            </a:pPr>
            <a:endParaRPr lang="en-US" dirty="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1587CA-B02F-41EF-BFBA-5F3F97BB3026}"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7885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03965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Purchasing a </a:t>
            </a:r>
            <a:r>
              <a:rPr lang="en-US" altLang="en-US" u="sng" smtClean="0">
                <a:hlinkClick r:id="rId3"/>
              </a:rPr>
              <a:t>bald eagle</a:t>
            </a:r>
            <a:r>
              <a:rPr lang="en-US" altLang="en-US" smtClean="0"/>
              <a:t> or a </a:t>
            </a:r>
            <a:r>
              <a:rPr lang="en-US" altLang="en-US" u="sng" smtClean="0">
                <a:hlinkClick r:id="rId4"/>
              </a:rPr>
              <a:t>ruby-throated hummingbird plate</a:t>
            </a:r>
            <a:r>
              <a:rPr lang="en-US" altLang="en-US" smtClean="0"/>
              <a:t> supports the </a:t>
            </a:r>
            <a:r>
              <a:rPr lang="en-US" altLang="en-US" u="sng" smtClean="0">
                <a:hlinkClick r:id="rId5"/>
              </a:rPr>
              <a:t>Georgia’s Wildlife Conservation Fund</a:t>
            </a:r>
            <a:r>
              <a:rPr lang="en-US" altLang="en-US" smtClean="0"/>
              <a:t>. Established by state law, this fund benefits endangered and nongame wildlife and plants through conservation, education, land acquisition and recreation projects. Renewing these and the older eagle plates also supports this work.</a:t>
            </a:r>
          </a:p>
          <a:p>
            <a:endParaRPr lang="en-US" altLang="en-US" smtClean="0"/>
          </a:p>
          <a:p>
            <a:r>
              <a:rPr lang="en-US" altLang="en-US" smtClean="0"/>
              <a:t>Georgia’s </a:t>
            </a:r>
            <a:r>
              <a:rPr lang="en-US" altLang="en-US" u="sng" smtClean="0">
                <a:hlinkClick r:id="rId6"/>
              </a:rPr>
              <a:t>bobwhite quail, white-tailed deer and wild turkey plate</a:t>
            </a:r>
            <a:r>
              <a:rPr lang="en-US" altLang="en-US" smtClean="0"/>
              <a:t>, as well as the older quail-and-deer plate, contributes directly to the </a:t>
            </a:r>
            <a:r>
              <a:rPr lang="en-US" altLang="en-US" u="sng" smtClean="0">
                <a:hlinkClick r:id="rId7"/>
              </a:rPr>
              <a:t>Bobwhite Quail Initiative</a:t>
            </a:r>
            <a:r>
              <a:rPr lang="en-US" altLang="en-US" smtClean="0"/>
              <a:t>, which has created critical habitat for quail nesting, feeding and cover. This program has positively affected more than 20,000 acres for quail, songbirds and other native animals and plants that depend on this habitat.</a:t>
            </a:r>
          </a:p>
          <a:p>
            <a:endParaRPr lang="en-US" altLang="en-US" smtClean="0"/>
          </a:p>
          <a:p>
            <a:r>
              <a:rPr lang="en-US" altLang="en-US" smtClean="0"/>
              <a:t>Each purchase or renewal of a </a:t>
            </a:r>
            <a:r>
              <a:rPr lang="en-US" altLang="en-US" u="sng" smtClean="0">
                <a:hlinkClick r:id="rId8"/>
              </a:rPr>
              <a:t>Trout Unlimited license plate</a:t>
            </a:r>
            <a:r>
              <a:rPr lang="en-US" altLang="en-US" smtClean="0"/>
              <a:t> supports </a:t>
            </a:r>
            <a:r>
              <a:rPr lang="en-US" altLang="en-US" u="sng" smtClean="0">
                <a:hlinkClick r:id="rId9"/>
              </a:rPr>
              <a:t>Georgia’s trout conservation and management programs</a:t>
            </a:r>
            <a:r>
              <a:rPr lang="en-US" altLang="en-US" smtClean="0"/>
              <a:t>. These efforts affect trout production, stocking and stream restoration throughout North Georgia.</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EF7C01-D38B-4679-AF80-28E80D72B5CE}"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88569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p:cNvSpPr>
            <a:spLocks noGrp="1" noRot="1" noChangeAspect="1" noChangeArrowheads="1" noTextEdit="1"/>
          </p:cNvSpPr>
          <p:nvPr>
            <p:ph type="sldImg"/>
          </p:nvPr>
        </p:nvSpPr>
        <p:spPr>
          <a:ln/>
        </p:spPr>
      </p:sp>
      <p:sp>
        <p:nvSpPr>
          <p:cNvPr id="1095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90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6366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26280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48528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1840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97105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4345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883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0705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371600"/>
            <a:ext cx="5486400" cy="3352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DCDFAF-23F7-4709-8F0A-08AE194D16BF}"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1D4CB51-FDA2-43F3-A9BB-4ED1E5AE2B33}" type="slidenum">
              <a:rPr lang="en-US" altLang="en-US"/>
              <a:pPr/>
              <a:t>‹#›</a:t>
            </a:fld>
            <a:endParaRPr lang="en-US" altLang="en-US"/>
          </a:p>
        </p:txBody>
      </p:sp>
    </p:spTree>
    <p:extLst>
      <p:ext uri="{BB962C8B-B14F-4D97-AF65-F5344CB8AC3E}">
        <p14:creationId xmlns:p14="http://schemas.microsoft.com/office/powerpoint/2010/main" val="33003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A55327-852C-4A0E-A1DC-E402E54A3159}"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3B58E49-6820-46F7-AD88-1C7661C07A07}" type="slidenum">
              <a:rPr lang="en-US" altLang="en-US"/>
              <a:pPr/>
              <a:t>‹#›</a:t>
            </a:fld>
            <a:endParaRPr lang="en-US" altLang="en-US"/>
          </a:p>
        </p:txBody>
      </p:sp>
    </p:spTree>
    <p:extLst>
      <p:ext uri="{BB962C8B-B14F-4D97-AF65-F5344CB8AC3E}">
        <p14:creationId xmlns:p14="http://schemas.microsoft.com/office/powerpoint/2010/main" val="102262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7545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371600"/>
            <a:ext cx="6019800" cy="4754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957A86-6030-444B-A9CE-8504A1E16661}"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80FCBB-770A-4073-A157-D0AC80C229D1}" type="slidenum">
              <a:rPr lang="en-US" altLang="en-US"/>
              <a:pPr/>
              <a:t>‹#›</a:t>
            </a:fld>
            <a:endParaRPr lang="en-US" altLang="en-US"/>
          </a:p>
        </p:txBody>
      </p:sp>
    </p:spTree>
    <p:extLst>
      <p:ext uri="{BB962C8B-B14F-4D97-AF65-F5344CB8AC3E}">
        <p14:creationId xmlns:p14="http://schemas.microsoft.com/office/powerpoint/2010/main" val="72110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20BD5C-A2A5-4502-815E-0FA378FEB8AA}"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7CD862-A5CB-40B9-987B-F69A723C6BCE}" type="slidenum">
              <a:rPr lang="en-US" altLang="en-US"/>
              <a:pPr/>
              <a:t>‹#›</a:t>
            </a:fld>
            <a:endParaRPr lang="en-US" altLang="en-US"/>
          </a:p>
        </p:txBody>
      </p:sp>
    </p:spTree>
    <p:extLst>
      <p:ext uri="{BB962C8B-B14F-4D97-AF65-F5344CB8AC3E}">
        <p14:creationId xmlns:p14="http://schemas.microsoft.com/office/powerpoint/2010/main" val="2979348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A16626-5285-402F-A2B4-5A8F501681AB}"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35CB25F-12DA-469D-AC74-605EF8405BBC}" type="slidenum">
              <a:rPr lang="en-US" altLang="en-US"/>
              <a:pPr/>
              <a:t>‹#›</a:t>
            </a:fld>
            <a:endParaRPr lang="en-US" altLang="en-US"/>
          </a:p>
        </p:txBody>
      </p:sp>
    </p:spTree>
    <p:extLst>
      <p:ext uri="{BB962C8B-B14F-4D97-AF65-F5344CB8AC3E}">
        <p14:creationId xmlns:p14="http://schemas.microsoft.com/office/powerpoint/2010/main" val="162933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51F048-AD94-4A66-BB31-1FB0FEE6DACA}"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5E4900-F00E-431C-977E-39686EA4997F}" type="slidenum">
              <a:rPr lang="en-US" altLang="en-US"/>
              <a:pPr/>
              <a:t>‹#›</a:t>
            </a:fld>
            <a:endParaRPr lang="en-US" altLang="en-US"/>
          </a:p>
        </p:txBody>
      </p:sp>
    </p:spTree>
    <p:extLst>
      <p:ext uri="{BB962C8B-B14F-4D97-AF65-F5344CB8AC3E}">
        <p14:creationId xmlns:p14="http://schemas.microsoft.com/office/powerpoint/2010/main" val="10497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660EF1-B083-4561-AC8E-EF3B372F9270}"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B9FC73-5DC1-4D92-BC95-3AD3BA90E774}" type="slidenum">
              <a:rPr lang="en-US" altLang="en-US"/>
              <a:pPr/>
              <a:t>‹#›</a:t>
            </a:fld>
            <a:endParaRPr lang="en-US" altLang="en-US"/>
          </a:p>
        </p:txBody>
      </p:sp>
    </p:spTree>
    <p:extLst>
      <p:ext uri="{BB962C8B-B14F-4D97-AF65-F5344CB8AC3E}">
        <p14:creationId xmlns:p14="http://schemas.microsoft.com/office/powerpoint/2010/main" val="13192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D2E728C-01B4-4419-8EE3-B3315E35124B}" type="datetimeFigureOut">
              <a:rPr lang="en-US"/>
              <a:pPr>
                <a:defRPr/>
              </a:pPr>
              <a:t>3/22/2017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7DC04E5-A353-45B1-B863-C6C6B9DDAD90}" type="slidenum">
              <a:rPr lang="en-US" altLang="en-US"/>
              <a:pPr/>
              <a:t>‹#›</a:t>
            </a:fld>
            <a:endParaRPr lang="en-US" altLang="en-US"/>
          </a:p>
        </p:txBody>
      </p:sp>
    </p:spTree>
    <p:extLst>
      <p:ext uri="{BB962C8B-B14F-4D97-AF65-F5344CB8AC3E}">
        <p14:creationId xmlns:p14="http://schemas.microsoft.com/office/powerpoint/2010/main" val="1846673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927EE8-99E7-438E-98CD-0AFDD0B95153}" type="datetimeFigureOut">
              <a:rPr lang="en-US"/>
              <a:pPr>
                <a:defRPr/>
              </a:pPr>
              <a:t>3/22/2017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6B2BAEF-FAFF-4022-94EE-F41DC6E99EFA}" type="slidenum">
              <a:rPr lang="en-US" altLang="en-US"/>
              <a:pPr/>
              <a:t>‹#›</a:t>
            </a:fld>
            <a:endParaRPr lang="en-US" altLang="en-US"/>
          </a:p>
        </p:txBody>
      </p:sp>
    </p:spTree>
    <p:extLst>
      <p:ext uri="{BB962C8B-B14F-4D97-AF65-F5344CB8AC3E}">
        <p14:creationId xmlns:p14="http://schemas.microsoft.com/office/powerpoint/2010/main" val="3220689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0E9FC9-847E-4781-A976-0425F7211A68}" type="datetimeFigureOut">
              <a:rPr lang="en-US"/>
              <a:pPr>
                <a:defRPr/>
              </a:pPr>
              <a:t>3/22/2017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15422E-9219-4C7A-ADF7-AE561D203681}" type="slidenum">
              <a:rPr lang="en-US" altLang="en-US"/>
              <a:pPr/>
              <a:t>‹#›</a:t>
            </a:fld>
            <a:endParaRPr lang="en-US" altLang="en-US"/>
          </a:p>
        </p:txBody>
      </p:sp>
    </p:spTree>
    <p:extLst>
      <p:ext uri="{BB962C8B-B14F-4D97-AF65-F5344CB8AC3E}">
        <p14:creationId xmlns:p14="http://schemas.microsoft.com/office/powerpoint/2010/main" val="37168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9CF21C-0CCF-458E-91B1-AD743FCCBE17}"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CFF1B5-B917-49BA-9D26-6A67FA0E57AF}" type="slidenum">
              <a:rPr lang="en-US" altLang="en-US"/>
              <a:pPr/>
              <a:t>‹#›</a:t>
            </a:fld>
            <a:endParaRPr lang="en-US" altLang="en-US"/>
          </a:p>
        </p:txBody>
      </p:sp>
    </p:spTree>
    <p:extLst>
      <p:ext uri="{BB962C8B-B14F-4D97-AF65-F5344CB8AC3E}">
        <p14:creationId xmlns:p14="http://schemas.microsoft.com/office/powerpoint/2010/main" val="4016308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EDBF22-9643-4705-B678-A86A31ED4EE3}"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5F4539A-C59D-47E7-A9BA-3AC916AA33F1}" type="slidenum">
              <a:rPr lang="en-US" altLang="en-US"/>
              <a:pPr/>
              <a:t>‹#›</a:t>
            </a:fld>
            <a:endParaRPr lang="en-US" altLang="en-US"/>
          </a:p>
        </p:txBody>
      </p:sp>
    </p:spTree>
    <p:extLst>
      <p:ext uri="{BB962C8B-B14F-4D97-AF65-F5344CB8AC3E}">
        <p14:creationId xmlns:p14="http://schemas.microsoft.com/office/powerpoint/2010/main" val="116120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2F8E7E-B183-4A58-8306-F9F3C137E7E7}"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FD90F84-3709-460B-A452-1380682B6B7D}" type="slidenum">
              <a:rPr lang="en-US" altLang="en-US"/>
              <a:pPr/>
              <a:t>‹#›</a:t>
            </a:fld>
            <a:endParaRPr lang="en-US" altLang="en-US"/>
          </a:p>
        </p:txBody>
      </p:sp>
    </p:spTree>
    <p:extLst>
      <p:ext uri="{BB962C8B-B14F-4D97-AF65-F5344CB8AC3E}">
        <p14:creationId xmlns:p14="http://schemas.microsoft.com/office/powerpoint/2010/main" val="2034178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4B8BD0-BC12-4B1A-B796-08610D443CDA}"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F6F951-6F12-4017-BC5F-1B62DC17F6F1}" type="slidenum">
              <a:rPr lang="en-US" altLang="en-US"/>
              <a:pPr/>
              <a:t>‹#›</a:t>
            </a:fld>
            <a:endParaRPr lang="en-US" altLang="en-US"/>
          </a:p>
        </p:txBody>
      </p:sp>
    </p:spTree>
    <p:extLst>
      <p:ext uri="{BB962C8B-B14F-4D97-AF65-F5344CB8AC3E}">
        <p14:creationId xmlns:p14="http://schemas.microsoft.com/office/powerpoint/2010/main" val="2477716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048B39-796A-4AFA-9CD8-C2417E10D1C5}"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574A40-F0A4-479F-BA43-244F22397EDC}" type="slidenum">
              <a:rPr lang="en-US" altLang="en-US"/>
              <a:pPr/>
              <a:t>‹#›</a:t>
            </a:fld>
            <a:endParaRPr lang="en-US" altLang="en-US"/>
          </a:p>
        </p:txBody>
      </p:sp>
    </p:spTree>
    <p:extLst>
      <p:ext uri="{BB962C8B-B14F-4D97-AF65-F5344CB8AC3E}">
        <p14:creationId xmlns:p14="http://schemas.microsoft.com/office/powerpoint/2010/main" val="187169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7AE535-E082-4907-A2F0-2CC2EB17C73F}"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20F7EE-00C8-4871-9085-E0D996D4901A}" type="slidenum">
              <a:rPr lang="en-US" altLang="en-US"/>
              <a:pPr/>
              <a:t>‹#›</a:t>
            </a:fld>
            <a:endParaRPr lang="en-US" altLang="en-US"/>
          </a:p>
        </p:txBody>
      </p:sp>
    </p:spTree>
    <p:extLst>
      <p:ext uri="{BB962C8B-B14F-4D97-AF65-F5344CB8AC3E}">
        <p14:creationId xmlns:p14="http://schemas.microsoft.com/office/powerpoint/2010/main" val="130907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A79676-ACAC-4277-9A32-1AF156BA82BA}" type="datetimeFigureOut">
              <a:rPr lang="en-US"/>
              <a:pPr>
                <a:defRPr/>
              </a:pPr>
              <a:t>3/22/2017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DFC4138-927E-4371-BCAE-8C04A0EDDABF}" type="slidenum">
              <a:rPr lang="en-US" altLang="en-US"/>
              <a:pPr/>
              <a:t>‹#›</a:t>
            </a:fld>
            <a:endParaRPr lang="en-US" altLang="en-US"/>
          </a:p>
        </p:txBody>
      </p:sp>
    </p:spTree>
    <p:extLst>
      <p:ext uri="{BB962C8B-B14F-4D97-AF65-F5344CB8AC3E}">
        <p14:creationId xmlns:p14="http://schemas.microsoft.com/office/powerpoint/2010/main" val="256463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63EF43-6343-4683-B71E-4F79B9A37ABE}"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3338D39-BADC-413D-9BF0-1EF804555D7F}" type="slidenum">
              <a:rPr lang="en-US" altLang="en-US"/>
              <a:pPr/>
              <a:t>‹#›</a:t>
            </a:fld>
            <a:endParaRPr lang="en-US" altLang="en-US"/>
          </a:p>
        </p:txBody>
      </p:sp>
    </p:spTree>
    <p:extLst>
      <p:ext uri="{BB962C8B-B14F-4D97-AF65-F5344CB8AC3E}">
        <p14:creationId xmlns:p14="http://schemas.microsoft.com/office/powerpoint/2010/main" val="221586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9F33C9B-E110-40E5-8179-97318F36AF17}" type="datetimeFigureOut">
              <a:rPr lang="en-US"/>
              <a:pPr>
                <a:defRPr/>
              </a:pPr>
              <a:t>3/22/2017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262C043-4868-42FD-B54D-C4AD44E6C167}" type="slidenum">
              <a:rPr lang="en-US" altLang="en-US"/>
              <a:pPr/>
              <a:t>‹#›</a:t>
            </a:fld>
            <a:endParaRPr lang="en-US" altLang="en-US"/>
          </a:p>
        </p:txBody>
      </p:sp>
    </p:spTree>
    <p:extLst>
      <p:ext uri="{BB962C8B-B14F-4D97-AF65-F5344CB8AC3E}">
        <p14:creationId xmlns:p14="http://schemas.microsoft.com/office/powerpoint/2010/main" val="317875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5C4567A-7992-4DA3-B33E-71D532CAA3D2}" type="datetimeFigureOut">
              <a:rPr lang="en-US"/>
              <a:pPr>
                <a:defRPr/>
              </a:pPr>
              <a:t>3/22/2017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F8C9696-4BDE-4D45-A627-EACDCCA25D7E}" type="slidenum">
              <a:rPr lang="en-US" altLang="en-US"/>
              <a:pPr/>
              <a:t>‹#›</a:t>
            </a:fld>
            <a:endParaRPr lang="en-US" altLang="en-US"/>
          </a:p>
        </p:txBody>
      </p:sp>
    </p:spTree>
    <p:extLst>
      <p:ext uri="{BB962C8B-B14F-4D97-AF65-F5344CB8AC3E}">
        <p14:creationId xmlns:p14="http://schemas.microsoft.com/office/powerpoint/2010/main" val="3271718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1F29C3-9543-490F-90A1-B50A6194A2CA}" type="datetimeFigureOut">
              <a:rPr lang="en-US"/>
              <a:pPr>
                <a:defRPr/>
              </a:pPr>
              <a:t>3/22/2017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3E77A62-10A1-4E25-9D6E-4FC7591284C5}" type="slidenum">
              <a:rPr lang="en-US" altLang="en-US"/>
              <a:pPr/>
              <a:t>‹#›</a:t>
            </a:fld>
            <a:endParaRPr lang="en-US" altLang="en-US"/>
          </a:p>
        </p:txBody>
      </p:sp>
    </p:spTree>
    <p:extLst>
      <p:ext uri="{BB962C8B-B14F-4D97-AF65-F5344CB8AC3E}">
        <p14:creationId xmlns:p14="http://schemas.microsoft.com/office/powerpoint/2010/main" val="381652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971800"/>
            <a:ext cx="3008313" cy="3154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021A9A-01BD-4206-B6C5-54F5048A8142}" type="datetimeFigureOut">
              <a:rPr lang="en-US"/>
              <a:pPr>
                <a:defRPr/>
              </a:pPr>
              <a:t>3/22/2017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B9A5A43-1952-4CCC-80DF-8A30B01C46DC}" type="slidenum">
              <a:rPr lang="en-US" altLang="en-US"/>
              <a:pPr/>
              <a:t>‹#›</a:t>
            </a:fld>
            <a:endParaRPr lang="en-US" altLang="en-US"/>
          </a:p>
        </p:txBody>
      </p:sp>
    </p:spTree>
    <p:extLst>
      <p:ext uri="{BB962C8B-B14F-4D97-AF65-F5344CB8AC3E}">
        <p14:creationId xmlns:p14="http://schemas.microsoft.com/office/powerpoint/2010/main" val="172293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05088"/>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Line 14"/>
          <p:cNvSpPr>
            <a:spLocks noChangeShapeType="1"/>
          </p:cNvSpPr>
          <p:nvPr userDrawn="1"/>
        </p:nvSpPr>
        <p:spPr bwMode="auto">
          <a:xfrm>
            <a:off x="0" y="6426200"/>
            <a:ext cx="914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Text Box 15"/>
          <p:cNvSpPr txBox="1">
            <a:spLocks noChangeArrowheads="1"/>
          </p:cNvSpPr>
          <p:nvPr userDrawn="1"/>
        </p:nvSpPr>
        <p:spPr bwMode="auto">
          <a:xfrm>
            <a:off x="4800600" y="6443663"/>
            <a:ext cx="396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b="1" dirty="0" smtClean="0">
                <a:latin typeface="Georgia" panose="02040502050405020303" pitchFamily="18" charset="0"/>
              </a:rPr>
              <a:t>Eamonn Leonard</a:t>
            </a:r>
            <a:endParaRPr lang="en-US" altLang="en-US" b="1" dirty="0">
              <a:latin typeface="Georgia" panose="02040502050405020303" pitchFamily="18" charset="0"/>
            </a:endParaRPr>
          </a:p>
        </p:txBody>
      </p:sp>
      <p:sp>
        <p:nvSpPr>
          <p:cNvPr id="1040" name="Text Box 16"/>
          <p:cNvSpPr txBox="1">
            <a:spLocks noChangeArrowheads="1"/>
          </p:cNvSpPr>
          <p:nvPr userDrawn="1"/>
        </p:nvSpPr>
        <p:spPr bwMode="auto">
          <a:xfrm>
            <a:off x="381000" y="6443663"/>
            <a:ext cx="3886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latin typeface="Georgia" panose="02040502050405020303" pitchFamily="18" charset="0"/>
              </a:rPr>
              <a:t>March 23, 2017</a:t>
            </a:r>
            <a:endParaRPr lang="en-US" altLang="en-US" b="1" dirty="0">
              <a:latin typeface="Georgia" panose="02040502050405020303" pitchFamily="18" charset="0"/>
            </a:endParaRPr>
          </a:p>
        </p:txBody>
      </p:sp>
      <p:sp>
        <p:nvSpPr>
          <p:cNvPr id="1043" name="Rectangle 2"/>
          <p:cNvSpPr>
            <a:spLocks noGrp="1" noChangeArrowheads="1"/>
          </p:cNvSpPr>
          <p:nvPr>
            <p:ph type="title"/>
          </p:nvPr>
        </p:nvSpPr>
        <p:spPr bwMode="auto">
          <a:xfrm>
            <a:off x="152400" y="1371600"/>
            <a:ext cx="88392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pic>
        <p:nvPicPr>
          <p:cNvPr id="1044" name="Picture 20" descr="P:\Logos\2009 Logos\WRD Logo\GA Wildlife Logo 2color.t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0"/>
            <a:ext cx="35814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11596" y="4618619"/>
            <a:ext cx="1864706" cy="1790118"/>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24848"/>
            <a:ext cx="2811596" cy="2083889"/>
          </a:xfrm>
          <a:prstGeom prst="rect">
            <a:avLst/>
          </a:prstGeom>
        </p:spPr>
      </p:pic>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805906"/>
            <a:ext cx="2286000" cy="1524000"/>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6148" y="4765210"/>
            <a:ext cx="2465290" cy="1643527"/>
          </a:xfrm>
          <a:prstGeom prst="rect">
            <a:avLst/>
          </a:prstGeom>
        </p:spPr>
      </p:pic>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718825" y="2810094"/>
            <a:ext cx="2492253" cy="1841931"/>
          </a:xfrm>
          <a:prstGeom prst="rect">
            <a:avLst/>
          </a:prstGeom>
        </p:spPr>
      </p:pic>
      <p:pic>
        <p:nvPicPr>
          <p:cNvPr id="16" name="Picture 15"/>
          <p:cNvPicPr>
            <a:picLocks noChangeAspect="1"/>
          </p:cNvPicPr>
          <p:nvPr userDrawn="1"/>
        </p:nvPicPr>
        <p:blipFill rotWithShape="1">
          <a:blip r:embed="rId10">
            <a:extLst>
              <a:ext uri="{28A0092B-C50C-407E-A947-70E740481C1C}">
                <a14:useLocalDpi xmlns:a14="http://schemas.microsoft.com/office/drawing/2010/main" val="0"/>
              </a:ext>
            </a:extLst>
          </a:blip>
          <a:srcRect l="11111" t="3704" r="2778" b="3704"/>
          <a:stretch/>
        </p:blipFill>
        <p:spPr>
          <a:xfrm>
            <a:off x="6777638" y="2798439"/>
            <a:ext cx="2463800" cy="1986935"/>
          </a:xfrm>
          <a:prstGeom prst="rect">
            <a:avLst/>
          </a:prstGeom>
        </p:spPr>
      </p:pic>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73710" y="2805848"/>
            <a:ext cx="2721935" cy="1815509"/>
          </a:xfrm>
          <a:prstGeom prst="rect">
            <a:avLst/>
          </a:prstGeom>
        </p:spPr>
      </p:pic>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76302" y="4618619"/>
            <a:ext cx="2099846" cy="1790118"/>
          </a:xfrm>
          <a:prstGeom prst="rect">
            <a:avLst/>
          </a:prstGeom>
        </p:spPr>
      </p:pic>
    </p:spTree>
  </p:cSld>
  <p:clrMap bg1="lt1" tx1="dk1" bg2="lt2" tx2="dk2" accent1="accent1" accent2="accent2" accent3="accent3" accent4="accent4" accent5="accent5" accent6="accent6" hlink="hlink" folHlink="folHlink"/>
  <p:sldLayoutIdLst>
    <p:sldLayoutId id="2147483958"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defRPr>
      </a:lvl2pPr>
      <a:lvl3pPr algn="ctr" rtl="0" eaLnBrk="0" fontAlgn="base" hangingPunct="0">
        <a:spcBef>
          <a:spcPct val="0"/>
        </a:spcBef>
        <a:spcAft>
          <a:spcPct val="0"/>
        </a:spcAft>
        <a:defRPr sz="4400">
          <a:solidFill>
            <a:schemeClr val="tx1"/>
          </a:solidFill>
          <a:latin typeface="Georgia" panose="02040502050405020303" pitchFamily="18" charset="0"/>
        </a:defRPr>
      </a:lvl3pPr>
      <a:lvl4pPr algn="ctr" rtl="0" eaLnBrk="0" fontAlgn="base" hangingPunct="0">
        <a:spcBef>
          <a:spcPct val="0"/>
        </a:spcBef>
        <a:spcAft>
          <a:spcPct val="0"/>
        </a:spcAft>
        <a:defRPr sz="4400">
          <a:solidFill>
            <a:schemeClr val="tx1"/>
          </a:solidFill>
          <a:latin typeface="Georgia" panose="02040502050405020303" pitchFamily="18" charset="0"/>
        </a:defRPr>
      </a:lvl4pPr>
      <a:lvl5pPr algn="ctr" rtl="0" eaLnBrk="0" fontAlgn="base" hangingPunct="0">
        <a:spcBef>
          <a:spcPct val="0"/>
        </a:spcBef>
        <a:spcAft>
          <a:spcPct val="0"/>
        </a:spcAft>
        <a:defRPr sz="4400">
          <a:solidFill>
            <a:schemeClr val="tx1"/>
          </a:solidFill>
          <a:latin typeface="Georgia" panose="02040502050405020303"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67" name="Picture 19" descr="GA WIldlife Logo Brown"/>
          <p:cNvPicPr>
            <a:picLocks noChangeAspect="1" noChangeArrowheads="1"/>
          </p:cNvPicPr>
          <p:nvPr userDrawn="1"/>
        </p:nvPicPr>
        <p:blipFill>
          <a:blip r:embed="rId13">
            <a:lum bright="70000" contrast="-70000"/>
            <a:extLst>
              <a:ext uri="{28A0092B-C50C-407E-A947-70E740481C1C}">
                <a14:useLocalDpi xmlns:a14="http://schemas.microsoft.com/office/drawing/2010/main" val="0"/>
              </a:ext>
            </a:extLst>
          </a:blip>
          <a:srcRect r="75616" b="30881"/>
          <a:stretch>
            <a:fillRect/>
          </a:stretch>
        </p:blipFill>
        <p:spPr bwMode="auto">
          <a:xfrm>
            <a:off x="2378075" y="1371600"/>
            <a:ext cx="4479925"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DA5D36D0-4604-4639-9416-074E9956EA66}" type="datetimeFigureOut">
              <a:rPr lang="en-US"/>
              <a:pPr>
                <a:defRPr/>
              </a:pPr>
              <a:t>3/22/2017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2FF4FFB-1BD8-45C9-9DD9-51670BFB3601}" type="slidenum">
              <a:rPr lang="en-US" altLang="en-US"/>
              <a:pPr/>
              <a:t>‹#›</a:t>
            </a:fld>
            <a:endParaRPr lang="en-US" altLang="en-US"/>
          </a:p>
        </p:txBody>
      </p:sp>
      <p:sp>
        <p:nvSpPr>
          <p:cNvPr id="7" name="Rectangle 8"/>
          <p:cNvSpPr>
            <a:spLocks noChangeArrowheads="1"/>
          </p:cNvSpPr>
          <p:nvPr userDrawn="1"/>
        </p:nvSpPr>
        <p:spPr bwMode="auto">
          <a:xfrm>
            <a:off x="0" y="0"/>
            <a:ext cx="9144000" cy="1096963"/>
          </a:xfrm>
          <a:prstGeom prst="rect">
            <a:avLst/>
          </a:prstGeom>
          <a:solidFill>
            <a:srgbClr val="8F5122"/>
          </a:solidFill>
          <a:ln w="9525">
            <a:noFill/>
            <a:miter lim="800000"/>
            <a:headEnd/>
            <a:tailEnd/>
          </a:ln>
          <a:effectLst/>
        </p:spPr>
        <p:txBody>
          <a:bodyPr wrap="none" anchor="ctr"/>
          <a:lstStyle/>
          <a:p>
            <a:pPr>
              <a:defRPr/>
            </a:pPr>
            <a:endParaRPr lang="en-US">
              <a:latin typeface="Arial" charset="0"/>
            </a:endParaRPr>
          </a:p>
        </p:txBody>
      </p:sp>
      <p:sp>
        <p:nvSpPr>
          <p:cNvPr id="8" name="Rectangle 10"/>
          <p:cNvSpPr>
            <a:spLocks noChangeArrowheads="1"/>
          </p:cNvSpPr>
          <p:nvPr userDrawn="1"/>
        </p:nvSpPr>
        <p:spPr bwMode="auto">
          <a:xfrm>
            <a:off x="0" y="6248400"/>
            <a:ext cx="9144000" cy="609600"/>
          </a:xfrm>
          <a:prstGeom prst="rect">
            <a:avLst/>
          </a:prstGeom>
          <a:solidFill>
            <a:srgbClr val="8F5122"/>
          </a:solidFill>
          <a:ln w="9525">
            <a:noFill/>
            <a:miter lim="800000"/>
            <a:headEnd/>
            <a:tailEnd/>
          </a:ln>
          <a:effectLst/>
        </p:spPr>
        <p:txBody>
          <a:bodyPr wrap="none" anchor="ctr"/>
          <a:lstStyle/>
          <a:p>
            <a:pPr algn="ctr">
              <a:spcBef>
                <a:spcPct val="50000"/>
              </a:spcBef>
              <a:defRPr/>
            </a:pPr>
            <a:r>
              <a:rPr lang="en-US" b="1" dirty="0">
                <a:solidFill>
                  <a:schemeClr val="bg1"/>
                </a:solidFill>
                <a:latin typeface="Trajan Pro" pitchFamily="18" charset="0"/>
              </a:rPr>
              <a:t>Department of Natural Resources</a:t>
            </a:r>
            <a:br>
              <a:rPr lang="en-US" b="1" dirty="0">
                <a:solidFill>
                  <a:schemeClr val="bg1"/>
                </a:solidFill>
                <a:latin typeface="Trajan Pro" pitchFamily="18" charset="0"/>
              </a:rPr>
            </a:br>
            <a:r>
              <a:rPr lang="en-US" sz="1500" b="1" dirty="0">
                <a:solidFill>
                  <a:schemeClr val="bg1"/>
                </a:solidFill>
                <a:latin typeface="Trajan Pro" pitchFamily="18" charset="0"/>
              </a:rPr>
              <a:t>Wildlife Resources Division</a:t>
            </a:r>
          </a:p>
        </p:txBody>
      </p:sp>
      <p:pic>
        <p:nvPicPr>
          <p:cNvPr id="2057" name="Picture 1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68"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kern="1200">
          <a:solidFill>
            <a:schemeClr val="bg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bg1"/>
          </a:solidFill>
          <a:latin typeface="Georgia" panose="02040502050405020303" pitchFamily="18" charset="0"/>
        </a:defRPr>
      </a:lvl2pPr>
      <a:lvl3pPr algn="ctr" rtl="0" eaLnBrk="0" fontAlgn="base" hangingPunct="0">
        <a:spcBef>
          <a:spcPct val="0"/>
        </a:spcBef>
        <a:spcAft>
          <a:spcPct val="0"/>
        </a:spcAft>
        <a:defRPr sz="4400">
          <a:solidFill>
            <a:schemeClr val="bg1"/>
          </a:solidFill>
          <a:latin typeface="Georgia" panose="02040502050405020303" pitchFamily="18" charset="0"/>
        </a:defRPr>
      </a:lvl3pPr>
      <a:lvl4pPr algn="ctr" rtl="0" eaLnBrk="0" fontAlgn="base" hangingPunct="0">
        <a:spcBef>
          <a:spcPct val="0"/>
        </a:spcBef>
        <a:spcAft>
          <a:spcPct val="0"/>
        </a:spcAft>
        <a:defRPr sz="4400">
          <a:solidFill>
            <a:schemeClr val="bg1"/>
          </a:solidFill>
          <a:latin typeface="Georgia" panose="02040502050405020303" pitchFamily="18" charset="0"/>
        </a:defRPr>
      </a:lvl4pPr>
      <a:lvl5pPr algn="ctr" rtl="0" eaLnBrk="0" fontAlgn="base" hangingPunct="0">
        <a:spcBef>
          <a:spcPct val="0"/>
        </a:spcBef>
        <a:spcAft>
          <a:spcPct val="0"/>
        </a:spcAft>
        <a:defRPr sz="4400">
          <a:solidFill>
            <a:schemeClr val="bg1"/>
          </a:solidFill>
          <a:latin typeface="Georgia" panose="02040502050405020303"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A9793819-981B-4563-ABB3-482EE970565B}" type="datetimeFigureOut">
              <a:rPr lang="en-US"/>
              <a:pPr>
                <a:defRPr/>
              </a:pPr>
              <a:t>3/22/2017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74F61A-1EBD-4CF6-86A0-5DE17C861DFE}" type="slidenum">
              <a:rPr lang="en-US" altLang="en-US"/>
              <a:pPr/>
              <a:t>‹#›</a:t>
            </a:fld>
            <a:endParaRPr lang="en-US" altLang="en-US"/>
          </a:p>
        </p:txBody>
      </p:sp>
      <p:sp>
        <p:nvSpPr>
          <p:cNvPr id="7" name="Rectangle 8"/>
          <p:cNvSpPr>
            <a:spLocks noChangeArrowheads="1"/>
          </p:cNvSpPr>
          <p:nvPr userDrawn="1"/>
        </p:nvSpPr>
        <p:spPr bwMode="auto">
          <a:xfrm>
            <a:off x="0" y="0"/>
            <a:ext cx="9144000" cy="1096963"/>
          </a:xfrm>
          <a:prstGeom prst="rect">
            <a:avLst/>
          </a:prstGeom>
          <a:solidFill>
            <a:srgbClr val="8F5122"/>
          </a:solidFill>
          <a:ln w="9525">
            <a:noFill/>
            <a:miter lim="800000"/>
            <a:headEnd/>
            <a:tailEnd/>
          </a:ln>
          <a:effectLst/>
        </p:spPr>
        <p:txBody>
          <a:bodyPr wrap="none" anchor="ctr"/>
          <a:lstStyle/>
          <a:p>
            <a:pPr>
              <a:defRPr/>
            </a:pPr>
            <a:endParaRPr lang="en-US">
              <a:latin typeface="Arial" charset="0"/>
            </a:endParaRPr>
          </a:p>
        </p:txBody>
      </p:sp>
      <p:sp>
        <p:nvSpPr>
          <p:cNvPr id="8" name="Rectangle 10"/>
          <p:cNvSpPr>
            <a:spLocks noChangeArrowheads="1"/>
          </p:cNvSpPr>
          <p:nvPr userDrawn="1"/>
        </p:nvSpPr>
        <p:spPr bwMode="auto">
          <a:xfrm>
            <a:off x="0" y="6248400"/>
            <a:ext cx="9144000" cy="609600"/>
          </a:xfrm>
          <a:prstGeom prst="rect">
            <a:avLst/>
          </a:prstGeom>
          <a:solidFill>
            <a:srgbClr val="8F5122"/>
          </a:solidFill>
          <a:ln w="9525">
            <a:noFill/>
            <a:miter lim="800000"/>
            <a:headEnd/>
            <a:tailEnd/>
          </a:ln>
          <a:effectLst/>
        </p:spPr>
        <p:txBody>
          <a:bodyPr wrap="none" anchor="ctr"/>
          <a:lstStyle/>
          <a:p>
            <a:pPr algn="ctr">
              <a:spcBef>
                <a:spcPct val="50000"/>
              </a:spcBef>
              <a:defRPr/>
            </a:pPr>
            <a:r>
              <a:rPr lang="en-US" b="1" dirty="0">
                <a:solidFill>
                  <a:schemeClr val="bg1"/>
                </a:solidFill>
                <a:latin typeface="Trajan Pro" pitchFamily="18" charset="0"/>
              </a:rPr>
              <a:t>Department of Natural Resources</a:t>
            </a:r>
            <a:br>
              <a:rPr lang="en-US" b="1" dirty="0">
                <a:solidFill>
                  <a:schemeClr val="bg1"/>
                </a:solidFill>
                <a:latin typeface="Trajan Pro" pitchFamily="18" charset="0"/>
              </a:rPr>
            </a:br>
            <a:r>
              <a:rPr lang="en-US" sz="1500" b="1" dirty="0">
                <a:solidFill>
                  <a:schemeClr val="bg1"/>
                </a:solidFill>
                <a:latin typeface="Trajan Pro" pitchFamily="18" charset="0"/>
              </a:rPr>
              <a:t>Wildlife Resources Division</a:t>
            </a:r>
          </a:p>
        </p:txBody>
      </p:sp>
      <p:pic>
        <p:nvPicPr>
          <p:cNvPr id="3085"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16"/>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8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kern="1200">
          <a:solidFill>
            <a:schemeClr val="bg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bg1"/>
          </a:solidFill>
          <a:latin typeface="Georgia" panose="02040502050405020303" pitchFamily="18" charset="0"/>
        </a:defRPr>
      </a:lvl2pPr>
      <a:lvl3pPr algn="ctr" rtl="0" eaLnBrk="0" fontAlgn="base" hangingPunct="0">
        <a:spcBef>
          <a:spcPct val="0"/>
        </a:spcBef>
        <a:spcAft>
          <a:spcPct val="0"/>
        </a:spcAft>
        <a:defRPr sz="4400">
          <a:solidFill>
            <a:schemeClr val="bg1"/>
          </a:solidFill>
          <a:latin typeface="Georgia" panose="02040502050405020303" pitchFamily="18" charset="0"/>
        </a:defRPr>
      </a:lvl3pPr>
      <a:lvl4pPr algn="ctr" rtl="0" eaLnBrk="0" fontAlgn="base" hangingPunct="0">
        <a:spcBef>
          <a:spcPct val="0"/>
        </a:spcBef>
        <a:spcAft>
          <a:spcPct val="0"/>
        </a:spcAft>
        <a:defRPr sz="4400">
          <a:solidFill>
            <a:schemeClr val="bg1"/>
          </a:solidFill>
          <a:latin typeface="Georgia" panose="02040502050405020303" pitchFamily="18" charset="0"/>
        </a:defRPr>
      </a:lvl4pPr>
      <a:lvl5pPr algn="ctr" rtl="0" eaLnBrk="0" fontAlgn="base" hangingPunct="0">
        <a:spcBef>
          <a:spcPct val="0"/>
        </a:spcBef>
        <a:spcAft>
          <a:spcPct val="0"/>
        </a:spcAft>
        <a:defRPr sz="4400">
          <a:solidFill>
            <a:schemeClr val="bg1"/>
          </a:solidFill>
          <a:latin typeface="Georgia" panose="02040502050405020303"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jpeg"/><Relationship Id="rId2" Type="http://schemas.openxmlformats.org/officeDocument/2006/relationships/hyperlink" Target="http://www.shopwbu.com/Merchant2/merchant.mv?Screen=PROD&amp;Store_Code=shopwbu&amp;Product_Code=0502&amp;Category_Code=05" TargetMode="Externa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jp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jpg"/><Relationship Id="rId7"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jpg"/><Relationship Id="rId5" Type="http://schemas.openxmlformats.org/officeDocument/2006/relationships/image" Target="../media/image81.jp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jpg"/><Relationship Id="rId7"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4.jpeg"/><Relationship Id="rId5" Type="http://schemas.openxmlformats.org/officeDocument/2006/relationships/image" Target="../media/image3.jpeg"/><Relationship Id="rId4" Type="http://schemas.openxmlformats.org/officeDocument/2006/relationships/image" Target="../media/image103.jpeg"/></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15.jp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2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22.jpeg"/><Relationship Id="rId5" Type="http://schemas.openxmlformats.org/officeDocument/2006/relationships/image" Target="../media/image121.jpg"/><Relationship Id="rId4" Type="http://schemas.openxmlformats.org/officeDocument/2006/relationships/image" Target="../media/image120.jpeg"/><Relationship Id="rId9" Type="http://schemas.openxmlformats.org/officeDocument/2006/relationships/image" Target="../media/image1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7.jpg"/><Relationship Id="rId4" Type="http://schemas.openxmlformats.org/officeDocument/2006/relationships/image" Target="../media/image126.jpg"/></Relationships>
</file>

<file path=ppt/slides/_rels/slide3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2"/>
          <p:cNvSpPr>
            <a:spLocks noGrp="1" noChangeArrowheads="1"/>
          </p:cNvSpPr>
          <p:nvPr>
            <p:ph type="title" idx="4294967295"/>
          </p:nvPr>
        </p:nvSpPr>
        <p:spPr bwMode="auto">
          <a:xfrm>
            <a:off x="152400" y="1296988"/>
            <a:ext cx="8839200" cy="1371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4800" dirty="0" smtClean="0"/>
              <a:t>Attracting and Enjoying Backyard Birds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a:xfrm>
            <a:off x="685800" y="-76200"/>
            <a:ext cx="7772400" cy="1143000"/>
          </a:xfrm>
        </p:spPr>
        <p:txBody>
          <a:bodyPr/>
          <a:lstStyle/>
          <a:p>
            <a:pPr eaLnBrk="1" hangingPunct="1"/>
            <a:r>
              <a:rPr lang="en-US" altLang="en-US" sz="4000" dirty="0" smtClean="0">
                <a:solidFill>
                  <a:srgbClr val="FFFF00"/>
                </a:solidFill>
              </a:rPr>
              <a:t>Long Distance Migrants</a:t>
            </a:r>
            <a:br>
              <a:rPr lang="en-US" altLang="en-US" sz="4000" dirty="0" smtClean="0">
                <a:solidFill>
                  <a:srgbClr val="FFFF00"/>
                </a:solidFill>
              </a:rPr>
            </a:br>
            <a:r>
              <a:rPr lang="en-US" altLang="en-US" sz="2400" dirty="0" smtClean="0">
                <a:solidFill>
                  <a:srgbClr val="FFFF00"/>
                </a:solidFill>
              </a:rPr>
              <a:t>Summer in your yard</a:t>
            </a:r>
          </a:p>
        </p:txBody>
      </p:sp>
      <p:pic>
        <p:nvPicPr>
          <p:cNvPr id="14339" name="Picture 205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7947" y="1168128"/>
            <a:ext cx="2667000"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205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42808" y="3535235"/>
            <a:ext cx="3348791" cy="230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205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800" y="3633562"/>
            <a:ext cx="1752209"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05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0" y="1136650"/>
            <a:ext cx="2690813"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205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314700" y="1304925"/>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8580" y="3633562"/>
            <a:ext cx="3158466" cy="1776638"/>
          </a:xfrm>
          <a:prstGeom prst="rect">
            <a:avLst/>
          </a:prstGeom>
        </p:spPr>
      </p:pic>
      <p:grpSp>
        <p:nvGrpSpPr>
          <p:cNvPr id="16" name="Group 15"/>
          <p:cNvGrpSpPr/>
          <p:nvPr/>
        </p:nvGrpSpPr>
        <p:grpSpPr>
          <a:xfrm>
            <a:off x="0" y="2862790"/>
            <a:ext cx="8148672" cy="3450142"/>
            <a:chOff x="0" y="2862790"/>
            <a:chExt cx="8148672" cy="3450142"/>
          </a:xfrm>
        </p:grpSpPr>
        <p:sp>
          <p:nvSpPr>
            <p:cNvPr id="17" name="TextBox 16"/>
            <p:cNvSpPr txBox="1"/>
            <p:nvPr/>
          </p:nvSpPr>
          <p:spPr>
            <a:xfrm>
              <a:off x="0" y="3226203"/>
              <a:ext cx="1813317" cy="369332"/>
            </a:xfrm>
            <a:prstGeom prst="rect">
              <a:avLst/>
            </a:prstGeom>
            <a:noFill/>
          </p:spPr>
          <p:txBody>
            <a:bodyPr wrap="none" rtlCol="0">
              <a:spAutoFit/>
            </a:bodyPr>
            <a:lstStyle/>
            <a:p>
              <a:r>
                <a:rPr lang="en-US" dirty="0" smtClean="0"/>
                <a:t>Painted Bunting</a:t>
              </a:r>
              <a:endParaRPr lang="en-US" dirty="0"/>
            </a:p>
          </p:txBody>
        </p:sp>
        <p:sp>
          <p:nvSpPr>
            <p:cNvPr id="18" name="TextBox 17"/>
            <p:cNvSpPr txBox="1"/>
            <p:nvPr/>
          </p:nvSpPr>
          <p:spPr>
            <a:xfrm>
              <a:off x="5657774" y="5782521"/>
              <a:ext cx="1659429" cy="369332"/>
            </a:xfrm>
            <a:prstGeom prst="rect">
              <a:avLst/>
            </a:prstGeom>
            <a:noFill/>
          </p:spPr>
          <p:txBody>
            <a:bodyPr wrap="none" rtlCol="0">
              <a:spAutoFit/>
            </a:bodyPr>
            <a:lstStyle/>
            <a:p>
              <a:r>
                <a:rPr lang="en-US" dirty="0" smtClean="0"/>
                <a:t>Indigo Bunting</a:t>
              </a:r>
              <a:endParaRPr lang="en-US" dirty="0"/>
            </a:p>
          </p:txBody>
        </p:sp>
        <p:sp>
          <p:nvSpPr>
            <p:cNvPr id="19" name="TextBox 18"/>
            <p:cNvSpPr txBox="1"/>
            <p:nvPr/>
          </p:nvSpPr>
          <p:spPr>
            <a:xfrm>
              <a:off x="359499" y="5943600"/>
              <a:ext cx="1697901" cy="369332"/>
            </a:xfrm>
            <a:prstGeom prst="rect">
              <a:avLst/>
            </a:prstGeom>
            <a:noFill/>
          </p:spPr>
          <p:txBody>
            <a:bodyPr wrap="none" rtlCol="0">
              <a:spAutoFit/>
            </a:bodyPr>
            <a:lstStyle/>
            <a:p>
              <a:r>
                <a:rPr lang="en-US" dirty="0" smtClean="0"/>
                <a:t>Orchard Oriole</a:t>
              </a:r>
              <a:endParaRPr lang="en-US" dirty="0"/>
            </a:p>
          </p:txBody>
        </p:sp>
        <p:sp>
          <p:nvSpPr>
            <p:cNvPr id="20" name="TextBox 19"/>
            <p:cNvSpPr txBox="1"/>
            <p:nvPr/>
          </p:nvSpPr>
          <p:spPr>
            <a:xfrm>
              <a:off x="3413648" y="3125272"/>
              <a:ext cx="1950277" cy="369332"/>
            </a:xfrm>
            <a:prstGeom prst="rect">
              <a:avLst/>
            </a:prstGeom>
            <a:noFill/>
          </p:spPr>
          <p:txBody>
            <a:bodyPr wrap="none" rtlCol="0">
              <a:spAutoFit/>
            </a:bodyPr>
            <a:lstStyle/>
            <a:p>
              <a:r>
                <a:rPr lang="en-US" dirty="0" smtClean="0"/>
                <a:t>Summer Tanager</a:t>
              </a:r>
              <a:endParaRPr lang="en-US" dirty="0"/>
            </a:p>
          </p:txBody>
        </p:sp>
        <p:sp>
          <p:nvSpPr>
            <p:cNvPr id="21" name="TextBox 20"/>
            <p:cNvSpPr txBox="1"/>
            <p:nvPr/>
          </p:nvSpPr>
          <p:spPr>
            <a:xfrm>
              <a:off x="6437947" y="2862790"/>
              <a:ext cx="1710725" cy="369332"/>
            </a:xfrm>
            <a:prstGeom prst="rect">
              <a:avLst/>
            </a:prstGeom>
            <a:noFill/>
          </p:spPr>
          <p:txBody>
            <a:bodyPr wrap="none" rtlCol="0">
              <a:spAutoFit/>
            </a:bodyPr>
            <a:lstStyle/>
            <a:p>
              <a:r>
                <a:rPr lang="en-US" dirty="0" smtClean="0"/>
                <a:t>Blue Grosbeak</a:t>
              </a:r>
              <a:endParaRPr lang="en-US" dirty="0"/>
            </a:p>
          </p:txBody>
        </p:sp>
        <p:sp>
          <p:nvSpPr>
            <p:cNvPr id="22" name="TextBox 21"/>
            <p:cNvSpPr txBox="1"/>
            <p:nvPr/>
          </p:nvSpPr>
          <p:spPr>
            <a:xfrm>
              <a:off x="2454374" y="5364492"/>
              <a:ext cx="2646878" cy="369332"/>
            </a:xfrm>
            <a:prstGeom prst="rect">
              <a:avLst/>
            </a:prstGeom>
            <a:noFill/>
          </p:spPr>
          <p:txBody>
            <a:bodyPr wrap="none" rtlCol="0">
              <a:spAutoFit/>
            </a:bodyPr>
            <a:lstStyle/>
            <a:p>
              <a:r>
                <a:rPr lang="en-US" dirty="0" smtClean="0"/>
                <a:t>Great-crested flycatcher</a:t>
              </a:r>
              <a:endParaRPr lang="en-US" dirty="0"/>
            </a:p>
          </p:txBody>
        </p:sp>
      </p:grpSp>
    </p:spTree>
    <p:extLst>
      <p:ext uri="{BB962C8B-B14F-4D97-AF65-F5344CB8AC3E}">
        <p14:creationId xmlns:p14="http://schemas.microsoft.com/office/powerpoint/2010/main" val="310345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pPr eaLnBrk="1" hangingPunct="1"/>
            <a:r>
              <a:rPr lang="en-US" altLang="en-US" smtClean="0">
                <a:solidFill>
                  <a:srgbClr val="FFFF00"/>
                </a:solidFill>
              </a:rPr>
              <a:t>Hummingbirds</a:t>
            </a:r>
          </a:p>
        </p:txBody>
      </p:sp>
      <p:sp>
        <p:nvSpPr>
          <p:cNvPr id="21507" name="Rectangle 3"/>
          <p:cNvSpPr>
            <a:spLocks noGrp="1" noChangeArrowheads="1"/>
          </p:cNvSpPr>
          <p:nvPr>
            <p:ph type="body" idx="1"/>
          </p:nvPr>
        </p:nvSpPr>
        <p:spPr>
          <a:xfrm>
            <a:off x="0" y="4495800"/>
            <a:ext cx="6400800" cy="1771650"/>
          </a:xfrm>
        </p:spPr>
        <p:txBody>
          <a:bodyPr/>
          <a:lstStyle/>
          <a:p>
            <a:pPr eaLnBrk="1" hangingPunct="1"/>
            <a:r>
              <a:rPr lang="en-US" altLang="en-US" sz="2400" dirty="0" smtClean="0"/>
              <a:t>Try to keep flowering plants all year</a:t>
            </a:r>
          </a:p>
          <a:p>
            <a:pPr eaLnBrk="1" hangingPunct="1"/>
            <a:r>
              <a:rPr lang="en-US" altLang="en-US" sz="2400" dirty="0" smtClean="0"/>
              <a:t>Summer – Ruby-throated Hummingbird</a:t>
            </a:r>
          </a:p>
          <a:p>
            <a:pPr eaLnBrk="1" hangingPunct="1"/>
            <a:r>
              <a:rPr lang="en-US" altLang="en-US" sz="2400" dirty="0" smtClean="0"/>
              <a:t>Winter – variety of western species</a:t>
            </a:r>
          </a:p>
          <a:p>
            <a:pPr lvl="1" eaLnBrk="1" hangingPunct="1"/>
            <a:r>
              <a:rPr lang="en-US" altLang="en-US" sz="2000" dirty="0" smtClean="0"/>
              <a:t>Rufous, Allen’s, Calliope, Black-chinned </a:t>
            </a:r>
          </a:p>
        </p:txBody>
      </p:sp>
      <p:sp>
        <p:nvSpPr>
          <p:cNvPr id="21509" name="AutoShape 9" descr="Hummingbird Feeder">
            <a:hlinkClick r:id="rId2"/>
          </p:cNvPr>
          <p:cNvSpPr>
            <a:spLocks noChangeAspect="1" noChangeArrowheads="1"/>
          </p:cNvSpPr>
          <p:nvPr/>
        </p:nvSpPr>
        <p:spPr bwMode="auto">
          <a:xfrm>
            <a:off x="3714750" y="257175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612690"/>
            <a:ext cx="2753268" cy="17681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115" y="1072767"/>
            <a:ext cx="2286000" cy="1524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921" y="2673477"/>
            <a:ext cx="2494269" cy="18486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6" y="908475"/>
            <a:ext cx="2862111" cy="229192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0515" y="1461931"/>
            <a:ext cx="2047800" cy="2047800"/>
          </a:xfrm>
          <a:prstGeom prst="rect">
            <a:avLst/>
          </a:prstGeom>
        </p:spPr>
      </p:pic>
      <p:grpSp>
        <p:nvGrpSpPr>
          <p:cNvPr id="16" name="Group 15"/>
          <p:cNvGrpSpPr/>
          <p:nvPr/>
        </p:nvGrpSpPr>
        <p:grpSpPr>
          <a:xfrm>
            <a:off x="37011" y="2373868"/>
            <a:ext cx="10164189" cy="2303436"/>
            <a:chOff x="37011" y="2373868"/>
            <a:chExt cx="10164189" cy="2303436"/>
          </a:xfrm>
        </p:grpSpPr>
        <p:sp>
          <p:nvSpPr>
            <p:cNvPr id="17" name="TextBox 16"/>
            <p:cNvSpPr txBox="1"/>
            <p:nvPr/>
          </p:nvSpPr>
          <p:spPr>
            <a:xfrm>
              <a:off x="7555796" y="4307972"/>
              <a:ext cx="1971600" cy="369332"/>
            </a:xfrm>
            <a:prstGeom prst="rect">
              <a:avLst/>
            </a:prstGeom>
            <a:noFill/>
          </p:spPr>
          <p:txBody>
            <a:bodyPr wrap="square" rtlCol="0">
              <a:spAutoFit/>
            </a:bodyPr>
            <a:lstStyle/>
            <a:p>
              <a:r>
                <a:rPr lang="en-US" dirty="0" smtClean="0"/>
                <a:t>Black-chinned</a:t>
              </a:r>
              <a:endParaRPr lang="en-US" dirty="0"/>
            </a:p>
          </p:txBody>
        </p:sp>
        <p:sp>
          <p:nvSpPr>
            <p:cNvPr id="18" name="TextBox 17"/>
            <p:cNvSpPr txBox="1"/>
            <p:nvPr/>
          </p:nvSpPr>
          <p:spPr>
            <a:xfrm>
              <a:off x="2819630" y="3430119"/>
              <a:ext cx="1971600" cy="369332"/>
            </a:xfrm>
            <a:prstGeom prst="rect">
              <a:avLst/>
            </a:prstGeom>
            <a:noFill/>
          </p:spPr>
          <p:txBody>
            <a:bodyPr wrap="square" rtlCol="0">
              <a:spAutoFit/>
            </a:bodyPr>
            <a:lstStyle/>
            <a:p>
              <a:r>
                <a:rPr lang="en-US" dirty="0" smtClean="0"/>
                <a:t>Rufous</a:t>
              </a:r>
              <a:endParaRPr lang="en-US" dirty="0"/>
            </a:p>
          </p:txBody>
        </p:sp>
        <p:sp>
          <p:nvSpPr>
            <p:cNvPr id="19" name="TextBox 18"/>
            <p:cNvSpPr txBox="1"/>
            <p:nvPr/>
          </p:nvSpPr>
          <p:spPr>
            <a:xfrm>
              <a:off x="4993513" y="2373868"/>
              <a:ext cx="1971600" cy="369332"/>
            </a:xfrm>
            <a:prstGeom prst="rect">
              <a:avLst/>
            </a:prstGeom>
            <a:noFill/>
          </p:spPr>
          <p:txBody>
            <a:bodyPr wrap="square" rtlCol="0">
              <a:spAutoFit/>
            </a:bodyPr>
            <a:lstStyle/>
            <a:p>
              <a:r>
                <a:rPr lang="en-US" dirty="0" smtClean="0"/>
                <a:t>Calliope</a:t>
              </a:r>
              <a:endParaRPr lang="en-US" dirty="0"/>
            </a:p>
          </p:txBody>
        </p:sp>
        <p:sp>
          <p:nvSpPr>
            <p:cNvPr id="20" name="TextBox 19"/>
            <p:cNvSpPr txBox="1"/>
            <p:nvPr/>
          </p:nvSpPr>
          <p:spPr>
            <a:xfrm>
              <a:off x="8229600" y="2551250"/>
              <a:ext cx="1971600" cy="369332"/>
            </a:xfrm>
            <a:prstGeom prst="rect">
              <a:avLst/>
            </a:prstGeom>
            <a:noFill/>
          </p:spPr>
          <p:txBody>
            <a:bodyPr wrap="square" rtlCol="0">
              <a:spAutoFit/>
            </a:bodyPr>
            <a:lstStyle/>
            <a:p>
              <a:r>
                <a:rPr lang="en-US" dirty="0" smtClean="0"/>
                <a:t>Allen’s</a:t>
              </a:r>
              <a:endParaRPr lang="en-US" dirty="0"/>
            </a:p>
          </p:txBody>
        </p:sp>
        <p:sp>
          <p:nvSpPr>
            <p:cNvPr id="21" name="TextBox 20"/>
            <p:cNvSpPr txBox="1"/>
            <p:nvPr/>
          </p:nvSpPr>
          <p:spPr>
            <a:xfrm>
              <a:off x="37011" y="3187572"/>
              <a:ext cx="1971600" cy="369332"/>
            </a:xfrm>
            <a:prstGeom prst="rect">
              <a:avLst/>
            </a:prstGeom>
            <a:noFill/>
          </p:spPr>
          <p:txBody>
            <a:bodyPr wrap="square" rtlCol="0">
              <a:spAutoFit/>
            </a:bodyPr>
            <a:lstStyle/>
            <a:p>
              <a:r>
                <a:rPr lang="en-US" dirty="0" smtClean="0"/>
                <a:t>Ruby-throated</a:t>
              </a:r>
              <a:endParaRPr lang="en-US" dirty="0"/>
            </a:p>
          </p:txBody>
        </p:sp>
      </p:grpSp>
    </p:spTree>
    <p:extLst>
      <p:ext uri="{BB962C8B-B14F-4D97-AF65-F5344CB8AC3E}">
        <p14:creationId xmlns:p14="http://schemas.microsoft.com/office/powerpoint/2010/main" val="21348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685800" y="0"/>
            <a:ext cx="7772400" cy="1143000"/>
          </a:xfrm>
        </p:spPr>
        <p:txBody>
          <a:bodyPr/>
          <a:lstStyle/>
          <a:p>
            <a:pPr eaLnBrk="1" hangingPunct="1"/>
            <a:r>
              <a:rPr lang="en-US" altLang="en-US" smtClean="0">
                <a:solidFill>
                  <a:srgbClr val="FFFF00"/>
                </a:solidFill>
              </a:rPr>
              <a:t>Threats to Yard Birds</a:t>
            </a:r>
          </a:p>
        </p:txBody>
      </p:sp>
      <p:sp>
        <p:nvSpPr>
          <p:cNvPr id="26627" name="Rectangle 1027"/>
          <p:cNvSpPr>
            <a:spLocks noGrp="1" noChangeArrowheads="1"/>
          </p:cNvSpPr>
          <p:nvPr>
            <p:ph type="body" idx="1"/>
          </p:nvPr>
        </p:nvSpPr>
        <p:spPr>
          <a:xfrm>
            <a:off x="190500" y="1295400"/>
            <a:ext cx="8763000" cy="5410200"/>
          </a:xfrm>
        </p:spPr>
        <p:txBody>
          <a:bodyPr/>
          <a:lstStyle/>
          <a:p>
            <a:pPr eaLnBrk="1" hangingPunct="1">
              <a:lnSpc>
                <a:spcPct val="90000"/>
              </a:lnSpc>
            </a:pPr>
            <a:r>
              <a:rPr lang="en-US" altLang="en-US" sz="2800" b="1" dirty="0" smtClean="0"/>
              <a:t>Cats</a:t>
            </a:r>
            <a:endParaRPr lang="en-US" altLang="en-US" sz="2800" dirty="0" smtClean="0"/>
          </a:p>
          <a:p>
            <a:pPr lvl="1" eaLnBrk="1" hangingPunct="1">
              <a:lnSpc>
                <a:spcPct val="90000"/>
              </a:lnSpc>
            </a:pPr>
            <a:r>
              <a:rPr lang="en-US" altLang="en-US" sz="2400" dirty="0" smtClean="0"/>
              <a:t>Keep cats indoors</a:t>
            </a:r>
          </a:p>
          <a:p>
            <a:pPr lvl="1" eaLnBrk="1" hangingPunct="1">
              <a:lnSpc>
                <a:spcPct val="90000"/>
              </a:lnSpc>
            </a:pPr>
            <a:r>
              <a:rPr lang="en-US" altLang="en-US" sz="2400" dirty="0" smtClean="0"/>
              <a:t>Keep feeders and water sources open enough that cats can’t sneak up on birds</a:t>
            </a:r>
          </a:p>
          <a:p>
            <a:pPr eaLnBrk="1" hangingPunct="1">
              <a:lnSpc>
                <a:spcPct val="90000"/>
              </a:lnSpc>
            </a:pPr>
            <a:r>
              <a:rPr lang="en-US" altLang="en-US" sz="2800" b="1" dirty="0" smtClean="0"/>
              <a:t>Large window panes</a:t>
            </a:r>
            <a:endParaRPr lang="en-US" altLang="en-US" sz="2800" dirty="0" smtClean="0"/>
          </a:p>
          <a:p>
            <a:pPr lvl="1" eaLnBrk="1" hangingPunct="1">
              <a:lnSpc>
                <a:spcPct val="90000"/>
              </a:lnSpc>
            </a:pPr>
            <a:r>
              <a:rPr lang="en-US" altLang="en-US" sz="2400" dirty="0" smtClean="0"/>
              <a:t>Stickers on window </a:t>
            </a:r>
          </a:p>
          <a:p>
            <a:pPr lvl="1" eaLnBrk="1" hangingPunct="1">
              <a:lnSpc>
                <a:spcPct val="90000"/>
              </a:lnSpc>
            </a:pPr>
            <a:r>
              <a:rPr lang="en-US" altLang="en-US" sz="2400" dirty="0" smtClean="0"/>
              <a:t>Put feeders close to window</a:t>
            </a:r>
          </a:p>
          <a:p>
            <a:pPr eaLnBrk="1" hangingPunct="1">
              <a:lnSpc>
                <a:spcPct val="90000"/>
              </a:lnSpc>
            </a:pPr>
            <a:r>
              <a:rPr lang="en-US" altLang="en-US" sz="2800" b="1" dirty="0" smtClean="0"/>
              <a:t>Diseases/rancid food</a:t>
            </a:r>
            <a:endParaRPr lang="en-US" altLang="en-US" sz="2800" dirty="0" smtClean="0"/>
          </a:p>
          <a:p>
            <a:pPr lvl="1" eaLnBrk="1" hangingPunct="1">
              <a:lnSpc>
                <a:spcPct val="90000"/>
              </a:lnSpc>
            </a:pPr>
            <a:r>
              <a:rPr lang="en-US" altLang="en-US" sz="2400" dirty="0" smtClean="0"/>
              <a:t>clean and change feeders and food regularly</a:t>
            </a:r>
          </a:p>
          <a:p>
            <a:pPr eaLnBrk="1" hangingPunct="1">
              <a:lnSpc>
                <a:spcPct val="90000"/>
              </a:lnSpc>
            </a:pPr>
            <a:r>
              <a:rPr lang="en-US" altLang="en-US" sz="2800" b="1" dirty="0" smtClean="0"/>
              <a:t>Herbicides/Pesticides</a:t>
            </a:r>
          </a:p>
          <a:p>
            <a:pPr lvl="1" eaLnBrk="1" hangingPunct="1">
              <a:lnSpc>
                <a:spcPct val="90000"/>
              </a:lnSpc>
            </a:pPr>
            <a:r>
              <a:rPr lang="en-US" altLang="en-US" sz="2400" dirty="0" smtClean="0"/>
              <a:t>Try a chemical free yard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6858000" cy="6858000"/>
          </a:xfrm>
          <a:prstGeom prst="rect">
            <a:avLst/>
          </a:prstGeom>
        </p:spPr>
      </p:pic>
    </p:spTree>
    <p:extLst>
      <p:ext uri="{BB962C8B-B14F-4D97-AF65-F5344CB8AC3E}">
        <p14:creationId xmlns:p14="http://schemas.microsoft.com/office/powerpoint/2010/main" val="1811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0"/>
            <a:ext cx="2133600" cy="1143000"/>
          </a:xfrm>
        </p:spPr>
        <p:txBody>
          <a:bodyPr/>
          <a:lstStyle/>
          <a:p>
            <a:pPr eaLnBrk="1" hangingPunct="1"/>
            <a:r>
              <a:rPr lang="en-US" altLang="en-US" smtClean="0">
                <a:solidFill>
                  <a:srgbClr val="FFFF00"/>
                </a:solidFill>
              </a:rPr>
              <a:t>Cats</a:t>
            </a:r>
          </a:p>
        </p:txBody>
      </p:sp>
      <p:sp>
        <p:nvSpPr>
          <p:cNvPr id="27651" name="Rectangle 3"/>
          <p:cNvSpPr>
            <a:spLocks noGrp="1" noChangeArrowheads="1"/>
          </p:cNvSpPr>
          <p:nvPr>
            <p:ph type="body" idx="1"/>
          </p:nvPr>
        </p:nvSpPr>
        <p:spPr>
          <a:xfrm>
            <a:off x="3581400" y="1143000"/>
            <a:ext cx="5562600" cy="3048000"/>
          </a:xfrm>
        </p:spPr>
        <p:txBody>
          <a:bodyPr/>
          <a:lstStyle/>
          <a:p>
            <a:pPr eaLnBrk="1" hangingPunct="1"/>
            <a:r>
              <a:rPr lang="en-US" altLang="en-US" sz="2400" dirty="0" smtClean="0"/>
              <a:t>73 million pet cats in US</a:t>
            </a:r>
          </a:p>
          <a:p>
            <a:pPr eaLnBrk="1" hangingPunct="1"/>
            <a:r>
              <a:rPr lang="en-US" altLang="en-US" sz="2400" dirty="0" smtClean="0"/>
              <a:t>60-100 feral and stray cats</a:t>
            </a:r>
          </a:p>
          <a:p>
            <a:pPr eaLnBrk="1" hangingPunct="1"/>
            <a:r>
              <a:rPr lang="en-US" altLang="en-US" sz="2400" dirty="0" smtClean="0"/>
              <a:t>Kill 1 billion birds annually</a:t>
            </a:r>
          </a:p>
          <a:p>
            <a:pPr eaLnBrk="1" hangingPunct="1"/>
            <a:r>
              <a:rPr lang="en-US" altLang="en-US" sz="2400" dirty="0" smtClean="0"/>
              <a:t>8 species of island birds driven to extinction by cats</a:t>
            </a:r>
          </a:p>
        </p:txBody>
      </p:sp>
      <p:pic>
        <p:nvPicPr>
          <p:cNvPr id="27653" name="Picture 5" descr="S:\Tim\Master Birder Class\Conservation\catskill.bmp"/>
          <p:cNvPicPr>
            <a:picLocks noChangeAspect="1" noChangeArrowheads="1"/>
          </p:cNvPicPr>
          <p:nvPr/>
        </p:nvPicPr>
        <p:blipFill>
          <a:blip r:embed="rId2">
            <a:extLst>
              <a:ext uri="{28A0092B-C50C-407E-A947-70E740481C1C}">
                <a14:useLocalDpi xmlns:a14="http://schemas.microsoft.com/office/drawing/2010/main" val="0"/>
              </a:ext>
            </a:extLst>
          </a:blip>
          <a:srcRect b="2138"/>
          <a:stretch>
            <a:fillRect/>
          </a:stretch>
        </p:blipFill>
        <p:spPr bwMode="auto">
          <a:xfrm>
            <a:off x="3857625" y="3270337"/>
            <a:ext cx="4953000" cy="36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9937"/>
            <a:ext cx="3892654" cy="26197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9693"/>
            <a:ext cx="3892654" cy="21842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9601" y="3197230"/>
            <a:ext cx="6266170" cy="369996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601" y="3244515"/>
            <a:ext cx="4953000" cy="362872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9565" y="3760296"/>
            <a:ext cx="3810000" cy="3136900"/>
          </a:xfrm>
          <a:prstGeom prst="rect">
            <a:avLst/>
          </a:prstGeom>
        </p:spPr>
      </p:pic>
    </p:spTree>
    <p:extLst>
      <p:ext uri="{BB962C8B-B14F-4D97-AF65-F5344CB8AC3E}">
        <p14:creationId xmlns:p14="http://schemas.microsoft.com/office/powerpoint/2010/main" val="144145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996" y="47171"/>
            <a:ext cx="8015016"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Planting </a:t>
            </a:r>
            <a:r>
              <a:rPr lang="en-US" sz="6000" dirty="0">
                <a:solidFill>
                  <a:schemeClr val="bg1"/>
                </a:solidFill>
                <a:latin typeface="+mn-lt"/>
                <a:cs typeface="Arial" charset="0"/>
              </a:rPr>
              <a:t>Natives for </a:t>
            </a:r>
            <a:r>
              <a:rPr lang="en-US" sz="6000" dirty="0" smtClean="0">
                <a:solidFill>
                  <a:schemeClr val="bg1"/>
                </a:solidFill>
                <a:latin typeface="+mn-lt"/>
                <a:cs typeface="Arial" charset="0"/>
              </a:rPr>
              <a:t>Birds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0" y="1143000"/>
            <a:ext cx="89154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dirty="0" smtClean="0"/>
              <a:t>Trees</a:t>
            </a:r>
          </a:p>
          <a:p>
            <a:pPr lvl="1" eaLnBrk="1" hangingPunct="1">
              <a:lnSpc>
                <a:spcPct val="90000"/>
              </a:lnSpc>
            </a:pPr>
            <a:r>
              <a:rPr lang="en-US" altLang="en-US" dirty="0" smtClean="0"/>
              <a:t>Black gum (Nyssa sylvatica)</a:t>
            </a:r>
          </a:p>
          <a:p>
            <a:pPr lvl="1" eaLnBrk="1" hangingPunct="1">
              <a:lnSpc>
                <a:spcPct val="90000"/>
              </a:lnSpc>
            </a:pPr>
            <a:r>
              <a:rPr lang="en-US" altLang="en-US" dirty="0" smtClean="0"/>
              <a:t>Tulip poplar (Liriodendron </a:t>
            </a:r>
            <a:r>
              <a:rPr lang="en-US" altLang="en-US" dirty="0" err="1" smtClean="0"/>
              <a:t>tulipifera</a:t>
            </a:r>
            <a:r>
              <a:rPr lang="en-US" altLang="en-US" dirty="0" smtClean="0"/>
              <a:t>)</a:t>
            </a:r>
          </a:p>
          <a:p>
            <a:pPr lvl="1" eaLnBrk="1" hangingPunct="1">
              <a:lnSpc>
                <a:spcPct val="90000"/>
              </a:lnSpc>
            </a:pPr>
            <a:r>
              <a:rPr lang="en-US" altLang="en-US" dirty="0" smtClean="0"/>
              <a:t>Water Oak (</a:t>
            </a:r>
            <a:r>
              <a:rPr lang="en-US" altLang="en-US" dirty="0" err="1" smtClean="0"/>
              <a:t>Quercus</a:t>
            </a:r>
            <a:r>
              <a:rPr lang="en-US" altLang="en-US" dirty="0" smtClean="0"/>
              <a:t> </a:t>
            </a:r>
            <a:r>
              <a:rPr lang="en-US" altLang="en-US" dirty="0" err="1" smtClean="0"/>
              <a:t>nigra</a:t>
            </a:r>
            <a:r>
              <a:rPr lang="en-US" altLang="en-US" dirty="0" smtClean="0"/>
              <a:t>)</a:t>
            </a:r>
          </a:p>
          <a:p>
            <a:pPr lvl="1" eaLnBrk="1" hangingPunct="1">
              <a:lnSpc>
                <a:spcPct val="90000"/>
              </a:lnSpc>
            </a:pPr>
            <a:r>
              <a:rPr lang="en-US" altLang="en-US" dirty="0" smtClean="0"/>
              <a:t>American Beech (Fagus grandiflora</a:t>
            </a:r>
          </a:p>
          <a:p>
            <a:pPr lvl="1" eaLnBrk="1" hangingPunct="1">
              <a:lnSpc>
                <a:spcPct val="90000"/>
              </a:lnSpc>
            </a:pPr>
            <a:r>
              <a:rPr lang="en-US" altLang="en-US" dirty="0" smtClean="0"/>
              <a:t>Flowering Dogwood (</a:t>
            </a:r>
            <a:r>
              <a:rPr lang="en-US" altLang="en-US" dirty="0" err="1" smtClean="0"/>
              <a:t>Cornus</a:t>
            </a:r>
            <a:r>
              <a:rPr lang="en-US" altLang="en-US" dirty="0" smtClean="0"/>
              <a:t> Florida</a:t>
            </a:r>
          </a:p>
          <a:p>
            <a:pPr lvl="1" eaLnBrk="1" hangingPunct="1">
              <a:lnSpc>
                <a:spcPct val="90000"/>
              </a:lnSpc>
            </a:pPr>
            <a:r>
              <a:rPr lang="en-US" altLang="en-US" dirty="0" smtClean="0"/>
              <a:t>Wild Cherry (</a:t>
            </a:r>
            <a:r>
              <a:rPr lang="en-US" altLang="en-US" dirty="0" err="1" smtClean="0"/>
              <a:t>Prunus</a:t>
            </a:r>
            <a:r>
              <a:rPr lang="en-US" altLang="en-US" dirty="0" smtClean="0"/>
              <a:t> </a:t>
            </a:r>
            <a:r>
              <a:rPr lang="en-US" altLang="en-US" dirty="0" err="1" smtClean="0"/>
              <a:t>serotina</a:t>
            </a:r>
            <a:r>
              <a:rPr lang="en-US" altLang="en-US" dirty="0" smtClean="0"/>
              <a:t>)</a:t>
            </a:r>
          </a:p>
          <a:p>
            <a:pPr lvl="1" eaLnBrk="1" hangingPunct="1">
              <a:lnSpc>
                <a:spcPct val="90000"/>
              </a:lnSpc>
            </a:pPr>
            <a:r>
              <a:rPr lang="en-US" altLang="en-US" dirty="0" smtClean="0"/>
              <a:t>Eastern Red Cedar (</a:t>
            </a:r>
            <a:r>
              <a:rPr lang="en-US" altLang="en-US" dirty="0" err="1" smtClean="0"/>
              <a:t>Juniperus</a:t>
            </a:r>
            <a:r>
              <a:rPr lang="en-US" altLang="en-US" dirty="0" smtClean="0"/>
              <a:t> </a:t>
            </a:r>
            <a:r>
              <a:rPr lang="en-US" altLang="en-US" dirty="0" err="1" smtClean="0"/>
              <a:t>virginiana</a:t>
            </a:r>
            <a:r>
              <a:rPr lang="en-US" altLang="en-US" dirty="0" smtClean="0"/>
              <a:t>)</a:t>
            </a:r>
          </a:p>
          <a:p>
            <a:pPr lvl="1" eaLnBrk="1" hangingPunct="1">
              <a:lnSpc>
                <a:spcPct val="90000"/>
              </a:lnSpc>
            </a:pPr>
            <a:r>
              <a:rPr lang="en-US" altLang="en-US" dirty="0" smtClean="0"/>
              <a:t>Sweetgum (</a:t>
            </a:r>
            <a:r>
              <a:rPr lang="en-US" altLang="en-US" dirty="0" err="1" smtClean="0"/>
              <a:t>Liqidambar</a:t>
            </a:r>
            <a:r>
              <a:rPr lang="en-US" altLang="en-US" dirty="0" smtClean="0"/>
              <a:t> </a:t>
            </a:r>
            <a:r>
              <a:rPr lang="en-US" altLang="en-US" dirty="0" err="1" smtClean="0"/>
              <a:t>styraciflua</a:t>
            </a:r>
            <a:r>
              <a:rPr lang="en-US" altLang="en-US" dirty="0" smtClean="0"/>
              <a:t>)</a:t>
            </a:r>
          </a:p>
          <a:p>
            <a:pPr lvl="1" eaLnBrk="1" hangingPunct="1">
              <a:lnSpc>
                <a:spcPct val="90000"/>
              </a:lnSpc>
            </a:pPr>
            <a:r>
              <a:rPr lang="en-US" altLang="en-US" dirty="0" smtClean="0"/>
              <a:t>Southern Magnolia (Magnolia grandiflora)</a:t>
            </a:r>
          </a:p>
          <a:p>
            <a:pPr eaLnBrk="1" hangingPunct="1">
              <a:lnSpc>
                <a:spcPct val="90000"/>
              </a:lnSpc>
            </a:pPr>
            <a:endParaRPr lang="en-US" altLang="en-US" dirty="0" smtClean="0"/>
          </a:p>
        </p:txBody>
      </p:sp>
    </p:spTree>
    <p:extLst>
      <p:ext uri="{BB962C8B-B14F-4D97-AF65-F5344CB8AC3E}">
        <p14:creationId xmlns:p14="http://schemas.microsoft.com/office/powerpoint/2010/main" val="380659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3887" y="47171"/>
            <a:ext cx="1837234"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Trees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04800" y="1143000"/>
            <a:ext cx="5181600" cy="5029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Black gum (Nyssa sylvatica)</a:t>
            </a:r>
          </a:p>
          <a:p>
            <a:pPr lvl="2" eaLnBrk="1" hangingPunct="1">
              <a:lnSpc>
                <a:spcPct val="90000"/>
              </a:lnSpc>
            </a:pPr>
            <a:r>
              <a:rPr lang="en-US" altLang="en-US" sz="1800" dirty="0" smtClean="0"/>
              <a:t>American Robin, Summer Tanager, Brown Thrasher, Gray Catbird, Wood Thrush</a:t>
            </a:r>
          </a:p>
          <a:p>
            <a:pPr lvl="1" eaLnBrk="1" hangingPunct="1">
              <a:lnSpc>
                <a:spcPct val="90000"/>
              </a:lnSpc>
            </a:pPr>
            <a:r>
              <a:rPr lang="en-US" altLang="en-US" sz="2400" dirty="0" smtClean="0"/>
              <a:t>Tulip poplar (Liriodendron </a:t>
            </a:r>
            <a:r>
              <a:rPr lang="en-US" altLang="en-US" sz="2400" dirty="0" err="1" smtClean="0"/>
              <a:t>tulipifera</a:t>
            </a:r>
            <a:r>
              <a:rPr lang="en-US" altLang="en-US" sz="2400" dirty="0" smtClean="0"/>
              <a:t>)  </a:t>
            </a:r>
          </a:p>
          <a:p>
            <a:pPr lvl="2" eaLnBrk="1" hangingPunct="1">
              <a:lnSpc>
                <a:spcPct val="90000"/>
              </a:lnSpc>
            </a:pPr>
            <a:r>
              <a:rPr lang="en-US" altLang="en-US" sz="1800" dirty="0" smtClean="0"/>
              <a:t>Cape May Warbler, </a:t>
            </a:r>
            <a:r>
              <a:rPr lang="en-US" altLang="en-US" sz="1800" dirty="0" smtClean="0"/>
              <a:t>Rose-breasted </a:t>
            </a:r>
            <a:r>
              <a:rPr lang="en-US" altLang="en-US" sz="1800" dirty="0" smtClean="0"/>
              <a:t>Grosbeak, American Goldfinch, Northern Cardinal, Carolina Chickadee, Tufted Titmouse, Yellow-</a:t>
            </a:r>
            <a:r>
              <a:rPr lang="en-US" altLang="en-US" sz="1800" dirty="0" err="1" smtClean="0"/>
              <a:t>rumped</a:t>
            </a:r>
            <a:r>
              <a:rPr lang="en-US" altLang="en-US" sz="1800" dirty="0" smtClean="0"/>
              <a:t> Warbler, Pine Warbler, </a:t>
            </a:r>
          </a:p>
          <a:p>
            <a:pPr lvl="1" eaLnBrk="1" hangingPunct="1">
              <a:lnSpc>
                <a:spcPct val="90000"/>
              </a:lnSpc>
            </a:pPr>
            <a:r>
              <a:rPr lang="en-US" altLang="en-US" sz="2400" dirty="0" smtClean="0"/>
              <a:t>Native Oaks </a:t>
            </a:r>
            <a:r>
              <a:rPr lang="en-US" altLang="en-US" sz="1800" dirty="0" smtClean="0"/>
              <a:t>(</a:t>
            </a:r>
            <a:r>
              <a:rPr lang="en-US" altLang="en-US" sz="1800" dirty="0" err="1" smtClean="0"/>
              <a:t>Quercus</a:t>
            </a:r>
            <a:r>
              <a:rPr lang="en-US" altLang="en-US" sz="1800" dirty="0" smtClean="0"/>
              <a:t> </a:t>
            </a:r>
            <a:r>
              <a:rPr lang="en-US" altLang="en-US" sz="1800" dirty="0" err="1" smtClean="0"/>
              <a:t>nigra</a:t>
            </a:r>
            <a:r>
              <a:rPr lang="en-US" altLang="en-US" sz="1800" dirty="0" smtClean="0"/>
              <a:t>, </a:t>
            </a:r>
            <a:r>
              <a:rPr lang="en-US" altLang="en-US" sz="1800" dirty="0" smtClean="0"/>
              <a:t> </a:t>
            </a:r>
            <a:r>
              <a:rPr lang="en-US" altLang="en-US" sz="1800" dirty="0" err="1" smtClean="0"/>
              <a:t>laurifolia</a:t>
            </a:r>
            <a:r>
              <a:rPr lang="en-US" altLang="en-US" sz="1800" dirty="0" smtClean="0"/>
              <a:t>, </a:t>
            </a:r>
            <a:r>
              <a:rPr lang="en-US" altLang="en-US" sz="1800" dirty="0" err="1" smtClean="0"/>
              <a:t>hemisphaerica</a:t>
            </a:r>
            <a:r>
              <a:rPr lang="en-US" altLang="en-US" sz="1800" dirty="0" smtClean="0"/>
              <a:t>, </a:t>
            </a:r>
            <a:r>
              <a:rPr lang="en-US" altLang="en-US" sz="1800" dirty="0" err="1" smtClean="0"/>
              <a:t>virginiana</a:t>
            </a:r>
            <a:r>
              <a:rPr lang="en-US" altLang="en-US" sz="1800" dirty="0" smtClean="0"/>
              <a:t>)</a:t>
            </a:r>
            <a:endParaRPr lang="en-US" altLang="en-US" sz="1800" dirty="0" smtClean="0"/>
          </a:p>
          <a:p>
            <a:pPr lvl="2" eaLnBrk="1" hangingPunct="1">
              <a:lnSpc>
                <a:spcPct val="90000"/>
              </a:lnSpc>
            </a:pPr>
            <a:r>
              <a:rPr lang="en-US" altLang="en-US" sz="1800" dirty="0" smtClean="0"/>
              <a:t>Redheaded Woodpecker, Brown-headed Nuthatch, Tufted Titmouse, Cape May Warbler, Worm-eating Warbler, Yellow-</a:t>
            </a:r>
            <a:r>
              <a:rPr lang="en-US" altLang="en-US" sz="1800" dirty="0" err="1" smtClean="0"/>
              <a:t>rumped</a:t>
            </a:r>
            <a:r>
              <a:rPr lang="en-US" altLang="en-US" sz="1800" dirty="0" smtClean="0"/>
              <a:t> warbler.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400" y="2135733"/>
            <a:ext cx="1827200" cy="24362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083" y="3408706"/>
            <a:ext cx="1597800" cy="1597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4573" y="1088234"/>
            <a:ext cx="2242590" cy="207019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7733" y="251557"/>
            <a:ext cx="2436267" cy="162255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5868" y="5256788"/>
            <a:ext cx="3128131" cy="160121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6048" y="4638431"/>
            <a:ext cx="1656395" cy="2219569"/>
          </a:xfrm>
          <a:prstGeom prst="rect">
            <a:avLst/>
          </a:prstGeom>
        </p:spPr>
      </p:pic>
    </p:spTree>
    <p:extLst>
      <p:ext uri="{BB962C8B-B14F-4D97-AF65-F5344CB8AC3E}">
        <p14:creationId xmlns:p14="http://schemas.microsoft.com/office/powerpoint/2010/main" val="1249724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3887" y="47171"/>
            <a:ext cx="1837234"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Trees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04800" y="1143000"/>
            <a:ext cx="5105400" cy="53340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American Beech (Fagus </a:t>
            </a:r>
            <a:r>
              <a:rPr lang="en-US" altLang="en-US" sz="2400" dirty="0" err="1" smtClean="0"/>
              <a:t>grandifolia</a:t>
            </a:r>
            <a:endParaRPr lang="en-US" altLang="en-US" sz="2400" dirty="0" smtClean="0"/>
          </a:p>
          <a:p>
            <a:pPr lvl="2" eaLnBrk="1" hangingPunct="1">
              <a:lnSpc>
                <a:spcPct val="90000"/>
              </a:lnSpc>
            </a:pPr>
            <a:r>
              <a:rPr lang="en-US" altLang="en-US" sz="1800" dirty="0" smtClean="0"/>
              <a:t>Rose-breasted Grosbeak, Tufted Titmouse, Carolina Chickadee, Northern Cardinal, Worm-eating Warbler</a:t>
            </a:r>
          </a:p>
          <a:p>
            <a:pPr lvl="1" eaLnBrk="1" hangingPunct="1">
              <a:lnSpc>
                <a:spcPct val="90000"/>
              </a:lnSpc>
            </a:pPr>
            <a:r>
              <a:rPr lang="en-US" altLang="en-US" sz="2400" dirty="0" smtClean="0"/>
              <a:t>Flowering Dogwood (</a:t>
            </a:r>
            <a:r>
              <a:rPr lang="en-US" altLang="en-US" sz="2400" dirty="0" err="1" smtClean="0"/>
              <a:t>Cornus</a:t>
            </a:r>
            <a:r>
              <a:rPr lang="en-US" altLang="en-US" sz="2400" dirty="0" smtClean="0"/>
              <a:t> </a:t>
            </a:r>
            <a:r>
              <a:rPr lang="en-US" altLang="en-US" sz="2400" dirty="0" err="1" smtClean="0"/>
              <a:t>florida</a:t>
            </a:r>
            <a:r>
              <a:rPr lang="en-US" altLang="en-US" sz="2400" dirty="0" smtClean="0"/>
              <a:t>)</a:t>
            </a:r>
          </a:p>
          <a:p>
            <a:pPr lvl="2" eaLnBrk="1" hangingPunct="1">
              <a:lnSpc>
                <a:spcPct val="90000"/>
              </a:lnSpc>
            </a:pPr>
            <a:r>
              <a:rPr lang="en-US" altLang="en-US" sz="1800" dirty="0" smtClean="0"/>
              <a:t>Summer Tanager, American Robin, Gray Catbird, Northern Cardinal, Eastern Towhee, Brown Thrasher, Wood Thrush</a:t>
            </a:r>
          </a:p>
          <a:p>
            <a:pPr lvl="1" eaLnBrk="1" hangingPunct="1">
              <a:lnSpc>
                <a:spcPct val="90000"/>
              </a:lnSpc>
            </a:pPr>
            <a:r>
              <a:rPr lang="en-US" altLang="en-US" sz="2400" dirty="0" smtClean="0"/>
              <a:t>Wild Cherry (</a:t>
            </a:r>
            <a:r>
              <a:rPr lang="en-US" altLang="en-US" sz="2400" dirty="0" err="1" smtClean="0"/>
              <a:t>Prunus</a:t>
            </a:r>
            <a:r>
              <a:rPr lang="en-US" altLang="en-US" sz="2400" dirty="0" smtClean="0"/>
              <a:t> </a:t>
            </a:r>
            <a:r>
              <a:rPr lang="en-US" altLang="en-US" sz="2400" dirty="0" err="1" smtClean="0"/>
              <a:t>serotina</a:t>
            </a:r>
            <a:r>
              <a:rPr lang="en-US" altLang="en-US" sz="2400" dirty="0" smtClean="0"/>
              <a:t>)</a:t>
            </a:r>
          </a:p>
          <a:p>
            <a:pPr lvl="2" eaLnBrk="1" hangingPunct="1">
              <a:lnSpc>
                <a:spcPct val="90000"/>
              </a:lnSpc>
            </a:pPr>
            <a:r>
              <a:rPr lang="en-US" altLang="en-US" sz="1800" dirty="0" smtClean="0"/>
              <a:t>Northern Mockingbird, Brown Thrasher, Gray Catbird, American Robin, 33 species at least</a:t>
            </a:r>
          </a:p>
          <a:p>
            <a:pPr lvl="1" eaLnBrk="1" hangingPunct="1">
              <a:lnSpc>
                <a:spcPct val="90000"/>
              </a:lnSpc>
            </a:pPr>
            <a:endParaRPr lang="en-US" altLang="en-US" sz="2400" dirty="0" smtClean="0"/>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201" y="1250953"/>
            <a:ext cx="1703743" cy="11315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121" y="4588277"/>
            <a:ext cx="1471178" cy="196157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570641"/>
            <a:ext cx="2485192" cy="165679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4325" y="363744"/>
            <a:ext cx="1846056" cy="184605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7113" y="3121152"/>
            <a:ext cx="1832862" cy="137464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2299" y="5008169"/>
            <a:ext cx="2466442" cy="1849831"/>
          </a:xfrm>
          <a:prstGeom prst="rect">
            <a:avLst/>
          </a:prstGeom>
        </p:spPr>
      </p:pic>
    </p:spTree>
    <p:extLst>
      <p:ext uri="{BB962C8B-B14F-4D97-AF65-F5344CB8AC3E}">
        <p14:creationId xmlns:p14="http://schemas.microsoft.com/office/powerpoint/2010/main" val="4074932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3887" y="47171"/>
            <a:ext cx="1837234"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Trees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457200" y="1066800"/>
            <a:ext cx="53340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Southern Red Cedar (</a:t>
            </a:r>
            <a:r>
              <a:rPr lang="en-US" altLang="en-US" sz="2400" dirty="0" err="1" smtClean="0"/>
              <a:t>Juniperus</a:t>
            </a:r>
            <a:r>
              <a:rPr lang="en-US" altLang="en-US" sz="2400" dirty="0" smtClean="0"/>
              <a:t> </a:t>
            </a:r>
            <a:r>
              <a:rPr lang="en-US" altLang="en-US" sz="2400" dirty="0" err="1" smtClean="0"/>
              <a:t>virginiana</a:t>
            </a:r>
            <a:r>
              <a:rPr lang="en-US" altLang="en-US" sz="2400" dirty="0" smtClean="0"/>
              <a:t>)</a:t>
            </a:r>
          </a:p>
          <a:p>
            <a:pPr lvl="2" eaLnBrk="1" hangingPunct="1">
              <a:lnSpc>
                <a:spcPct val="90000"/>
              </a:lnSpc>
            </a:pPr>
            <a:r>
              <a:rPr lang="en-US" altLang="en-US" sz="1800" dirty="0" smtClean="0"/>
              <a:t>Cedar Waxwing, Tufted titmouse, Carolina Chickadee, Carolina Wren, Yellow-</a:t>
            </a:r>
            <a:r>
              <a:rPr lang="en-US" altLang="en-US" sz="1800" dirty="0" err="1" smtClean="0"/>
              <a:t>rumped</a:t>
            </a:r>
            <a:r>
              <a:rPr lang="en-US" altLang="en-US" sz="1800" dirty="0" smtClean="0"/>
              <a:t> Warbler, Brown-headed Nuthatch, American Robin</a:t>
            </a:r>
          </a:p>
          <a:p>
            <a:pPr lvl="1" eaLnBrk="1" hangingPunct="1">
              <a:lnSpc>
                <a:spcPct val="90000"/>
              </a:lnSpc>
            </a:pPr>
            <a:r>
              <a:rPr lang="en-US" altLang="en-US" sz="2400" dirty="0" smtClean="0"/>
              <a:t>Sweetgum (</a:t>
            </a:r>
            <a:r>
              <a:rPr lang="en-US" altLang="en-US" sz="2400" dirty="0" err="1" smtClean="0"/>
              <a:t>Liqidambar</a:t>
            </a:r>
            <a:r>
              <a:rPr lang="en-US" altLang="en-US" sz="2400" dirty="0" smtClean="0"/>
              <a:t> </a:t>
            </a:r>
            <a:r>
              <a:rPr lang="en-US" altLang="en-US" sz="2400" dirty="0" err="1" smtClean="0"/>
              <a:t>styraciflua</a:t>
            </a:r>
            <a:r>
              <a:rPr lang="en-US" altLang="en-US" sz="2400" dirty="0" smtClean="0"/>
              <a:t>)</a:t>
            </a:r>
          </a:p>
          <a:p>
            <a:pPr lvl="2" eaLnBrk="1" hangingPunct="1">
              <a:lnSpc>
                <a:spcPct val="90000"/>
              </a:lnSpc>
            </a:pPr>
            <a:r>
              <a:rPr lang="en-US" altLang="en-US" sz="1800" dirty="0" smtClean="0"/>
              <a:t>American Goldfinch, Cape May Warbler, Worm-eating Warbler, Carolina Chickadee, Tufted titmouse, Brown-headed Nuthatch, Carolina Wren</a:t>
            </a:r>
          </a:p>
          <a:p>
            <a:pPr lvl="1" eaLnBrk="1" hangingPunct="1">
              <a:lnSpc>
                <a:spcPct val="90000"/>
              </a:lnSpc>
            </a:pPr>
            <a:r>
              <a:rPr lang="en-US" altLang="en-US" sz="2400" dirty="0" smtClean="0"/>
              <a:t>Southern Magnolia (Magnolia grandiflora)</a:t>
            </a:r>
          </a:p>
          <a:p>
            <a:pPr lvl="2" eaLnBrk="1" hangingPunct="1">
              <a:lnSpc>
                <a:spcPct val="90000"/>
              </a:lnSpc>
            </a:pPr>
            <a:r>
              <a:rPr lang="en-US" altLang="en-US" sz="1800" dirty="0" smtClean="0"/>
              <a:t>Wood Thrush, American Robin, Summer Tanager, Gray Catbird, Rose-breasted Grosbeak</a:t>
            </a:r>
          </a:p>
          <a:p>
            <a:pPr eaLnBrk="1" hangingPunct="1">
              <a:lnSpc>
                <a:spcPct val="90000"/>
              </a:lnSpc>
            </a:pPr>
            <a:endParaRPr lang="en-US" altLang="en-US" sz="28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222" y="16232"/>
            <a:ext cx="1819955" cy="13675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806" y="4843182"/>
            <a:ext cx="3421800" cy="19259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4810" y="2954808"/>
            <a:ext cx="2433600" cy="1825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4503" y="1212192"/>
            <a:ext cx="1259582" cy="167944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1234" y="1270137"/>
            <a:ext cx="2084734" cy="156355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2397" y="3111507"/>
            <a:ext cx="1511802" cy="1511802"/>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20651" r="18312"/>
          <a:stretch/>
        </p:blipFill>
        <p:spPr>
          <a:xfrm>
            <a:off x="7977472" y="5696330"/>
            <a:ext cx="1066801" cy="109237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8388" y="4839116"/>
            <a:ext cx="1328488" cy="996366"/>
          </a:xfrm>
          <a:prstGeom prst="rect">
            <a:avLst/>
          </a:prstGeom>
        </p:spPr>
      </p:pic>
    </p:spTree>
    <p:extLst>
      <p:ext uri="{BB962C8B-B14F-4D97-AF65-F5344CB8AC3E}">
        <p14:creationId xmlns:p14="http://schemas.microsoft.com/office/powerpoint/2010/main" val="446255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996" y="47171"/>
            <a:ext cx="8015016"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Planting </a:t>
            </a:r>
            <a:r>
              <a:rPr lang="en-US" sz="6000" dirty="0">
                <a:solidFill>
                  <a:schemeClr val="bg1"/>
                </a:solidFill>
                <a:latin typeface="+mn-lt"/>
                <a:cs typeface="Arial" charset="0"/>
              </a:rPr>
              <a:t>Natives for </a:t>
            </a:r>
            <a:r>
              <a:rPr lang="en-US" sz="6000" dirty="0" smtClean="0">
                <a:solidFill>
                  <a:schemeClr val="bg1"/>
                </a:solidFill>
                <a:latin typeface="+mn-lt"/>
                <a:cs typeface="Arial" charset="0"/>
              </a:rPr>
              <a:t>Birds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0" y="1143000"/>
            <a:ext cx="5105400" cy="51816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dirty="0" smtClean="0"/>
              <a:t>Shrubs</a:t>
            </a:r>
          </a:p>
          <a:p>
            <a:pPr lvl="1" eaLnBrk="1" hangingPunct="1">
              <a:lnSpc>
                <a:spcPct val="90000"/>
              </a:lnSpc>
            </a:pPr>
            <a:r>
              <a:rPr lang="en-US" altLang="en-US" dirty="0" smtClean="0"/>
              <a:t>Southern Arrowwood</a:t>
            </a:r>
          </a:p>
          <a:p>
            <a:pPr lvl="1" eaLnBrk="1" hangingPunct="1">
              <a:lnSpc>
                <a:spcPct val="90000"/>
              </a:lnSpc>
            </a:pPr>
            <a:r>
              <a:rPr lang="en-US" altLang="en-US" dirty="0" smtClean="0"/>
              <a:t>Winged sumac</a:t>
            </a:r>
          </a:p>
          <a:p>
            <a:pPr lvl="1" eaLnBrk="1" hangingPunct="1">
              <a:lnSpc>
                <a:spcPct val="90000"/>
              </a:lnSpc>
            </a:pPr>
            <a:r>
              <a:rPr lang="en-US" altLang="en-US" dirty="0" smtClean="0"/>
              <a:t>Winterberry</a:t>
            </a:r>
          </a:p>
          <a:p>
            <a:pPr lvl="1" eaLnBrk="1" hangingPunct="1">
              <a:lnSpc>
                <a:spcPct val="90000"/>
              </a:lnSpc>
            </a:pPr>
            <a:r>
              <a:rPr lang="en-US" altLang="en-US" dirty="0" smtClean="0"/>
              <a:t>Alternate-leaf Dogwood</a:t>
            </a:r>
          </a:p>
          <a:p>
            <a:pPr lvl="1" eaLnBrk="1" hangingPunct="1">
              <a:lnSpc>
                <a:spcPct val="90000"/>
              </a:lnSpc>
            </a:pPr>
            <a:r>
              <a:rPr lang="en-US" altLang="en-US" dirty="0" smtClean="0"/>
              <a:t>Elderberry</a:t>
            </a:r>
          </a:p>
          <a:p>
            <a:pPr lvl="1" eaLnBrk="1" hangingPunct="1">
              <a:lnSpc>
                <a:spcPct val="90000"/>
              </a:lnSpc>
            </a:pPr>
            <a:r>
              <a:rPr lang="en-US" altLang="en-US" dirty="0" smtClean="0"/>
              <a:t>American Beautyberry</a:t>
            </a:r>
          </a:p>
          <a:p>
            <a:pPr lvl="1" eaLnBrk="1" hangingPunct="1">
              <a:lnSpc>
                <a:spcPct val="90000"/>
              </a:lnSpc>
            </a:pPr>
            <a:r>
              <a:rPr lang="en-US" altLang="en-US" dirty="0" smtClean="0"/>
              <a:t>Devils </a:t>
            </a:r>
            <a:r>
              <a:rPr lang="en-US" altLang="en-US" dirty="0" err="1" smtClean="0"/>
              <a:t>Walkingstick</a:t>
            </a:r>
            <a:endParaRPr lang="en-US" altLang="en-US" dirty="0" smtClean="0"/>
          </a:p>
          <a:p>
            <a:pPr lvl="1" eaLnBrk="1" hangingPunct="1">
              <a:lnSpc>
                <a:spcPct val="90000"/>
              </a:lnSpc>
            </a:pPr>
            <a:r>
              <a:rPr lang="en-US" altLang="en-US" dirty="0" smtClean="0"/>
              <a:t>Hearts a </a:t>
            </a:r>
            <a:r>
              <a:rPr lang="en-US" altLang="en-US" dirty="0" err="1" smtClean="0"/>
              <a:t>bustin</a:t>
            </a:r>
            <a:endParaRPr lang="en-US" altLang="en-US" dirty="0" smtClean="0"/>
          </a:p>
          <a:p>
            <a:pPr lvl="1" eaLnBrk="1" hangingPunct="1">
              <a:lnSpc>
                <a:spcPct val="90000"/>
              </a:lnSpc>
            </a:pPr>
            <a:r>
              <a:rPr lang="en-US" altLang="en-US" dirty="0" smtClean="0"/>
              <a:t>Native Hibiscus</a:t>
            </a:r>
          </a:p>
          <a:p>
            <a:pPr lvl="1" eaLnBrk="1" hangingPunct="1">
              <a:lnSpc>
                <a:spcPct val="90000"/>
              </a:lnSpc>
            </a:pPr>
            <a:r>
              <a:rPr lang="en-US" altLang="en-US" dirty="0" smtClean="0"/>
              <a:t>Native Azaleas</a:t>
            </a:r>
          </a:p>
          <a:p>
            <a:pPr eaLnBrk="1" hangingPunct="1">
              <a:lnSpc>
                <a:spcPct val="90000"/>
              </a:lnSpc>
            </a:pPr>
            <a:endParaRPr lang="en-US" altLang="en-US" dirty="0" smtClean="0"/>
          </a:p>
        </p:txBody>
      </p:sp>
      <p:sp>
        <p:nvSpPr>
          <p:cNvPr id="4" name="Rectangle 3"/>
          <p:cNvSpPr txBox="1">
            <a:spLocks noChangeArrowheads="1"/>
          </p:cNvSpPr>
          <p:nvPr/>
        </p:nvSpPr>
        <p:spPr>
          <a:xfrm>
            <a:off x="4572000" y="1062834"/>
            <a:ext cx="5105400" cy="51816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endParaRPr lang="en-US" altLang="en-US" dirty="0" smtClean="0"/>
          </a:p>
          <a:p>
            <a:pPr lvl="1" eaLnBrk="1" hangingPunct="1">
              <a:lnSpc>
                <a:spcPct val="90000"/>
              </a:lnSpc>
            </a:pPr>
            <a:r>
              <a:rPr lang="en-US" altLang="en-US" dirty="0" smtClean="0"/>
              <a:t>Wax Myrtle</a:t>
            </a:r>
          </a:p>
          <a:p>
            <a:pPr lvl="1" eaLnBrk="1" hangingPunct="1">
              <a:lnSpc>
                <a:spcPct val="90000"/>
              </a:lnSpc>
            </a:pPr>
            <a:r>
              <a:rPr lang="en-US" altLang="en-US" dirty="0" smtClean="0"/>
              <a:t>Yaupon Holly</a:t>
            </a:r>
          </a:p>
          <a:p>
            <a:pPr eaLnBrk="1" hangingPunct="1">
              <a:lnSpc>
                <a:spcPct val="90000"/>
              </a:lnSpc>
            </a:pPr>
            <a:endParaRPr lang="en-US" altLang="en-US" dirty="0" smtClean="0"/>
          </a:p>
        </p:txBody>
      </p:sp>
    </p:spTree>
    <p:extLst>
      <p:ext uri="{BB962C8B-B14F-4D97-AF65-F5344CB8AC3E}">
        <p14:creationId xmlns:p14="http://schemas.microsoft.com/office/powerpoint/2010/main" val="1666637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4464" y="47171"/>
            <a:ext cx="231608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Shrubs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0" y="1143000"/>
            <a:ext cx="42672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Southern Arrowwood (Viburnum </a:t>
            </a:r>
            <a:r>
              <a:rPr lang="en-US" altLang="en-US" sz="2400" dirty="0" err="1" smtClean="0"/>
              <a:t>dentatum</a:t>
            </a:r>
            <a:r>
              <a:rPr lang="en-US" altLang="en-US" sz="2400" dirty="0" smtClean="0"/>
              <a:t>)</a:t>
            </a:r>
          </a:p>
          <a:p>
            <a:pPr lvl="2" eaLnBrk="1" hangingPunct="1">
              <a:lnSpc>
                <a:spcPct val="90000"/>
              </a:lnSpc>
            </a:pPr>
            <a:r>
              <a:rPr lang="en-US" altLang="en-US" sz="1800" dirty="0" smtClean="0"/>
              <a:t>American Robin, Wood Thrush, Summer Tanager, Cedar </a:t>
            </a:r>
            <a:r>
              <a:rPr lang="en-US" altLang="en-US" sz="1800" dirty="0" smtClean="0"/>
              <a:t>Waxwing</a:t>
            </a:r>
          </a:p>
          <a:p>
            <a:pPr lvl="2" eaLnBrk="1" hangingPunct="1">
              <a:lnSpc>
                <a:spcPct val="90000"/>
              </a:lnSpc>
            </a:pPr>
            <a:endParaRPr lang="en-US" altLang="en-US" sz="1800" dirty="0"/>
          </a:p>
          <a:p>
            <a:pPr lvl="2" eaLnBrk="1" hangingPunct="1">
              <a:lnSpc>
                <a:spcPct val="90000"/>
              </a:lnSpc>
            </a:pPr>
            <a:endParaRPr lang="en-US" altLang="en-US" sz="1800" dirty="0" smtClean="0"/>
          </a:p>
          <a:p>
            <a:pPr lvl="1" eaLnBrk="1" hangingPunct="1">
              <a:lnSpc>
                <a:spcPct val="90000"/>
              </a:lnSpc>
            </a:pPr>
            <a:r>
              <a:rPr lang="en-US" altLang="en-US" sz="2400" dirty="0" smtClean="0"/>
              <a:t>Winged sumac (</a:t>
            </a:r>
            <a:r>
              <a:rPr lang="en-US" altLang="en-US" sz="2400" dirty="0" err="1" smtClean="0"/>
              <a:t>Rhus</a:t>
            </a:r>
            <a:r>
              <a:rPr lang="en-US" altLang="en-US" sz="2400" dirty="0" smtClean="0"/>
              <a:t> </a:t>
            </a:r>
            <a:r>
              <a:rPr lang="en-US" altLang="en-US" sz="2400" dirty="0" err="1" smtClean="0"/>
              <a:t>copallina</a:t>
            </a:r>
            <a:r>
              <a:rPr lang="en-US" altLang="en-US" sz="2400" dirty="0" smtClean="0"/>
              <a:t>)</a:t>
            </a:r>
          </a:p>
          <a:p>
            <a:pPr lvl="2" eaLnBrk="1" hangingPunct="1">
              <a:lnSpc>
                <a:spcPct val="90000"/>
              </a:lnSpc>
            </a:pPr>
            <a:r>
              <a:rPr lang="en-US" altLang="en-US" sz="1800" dirty="0" smtClean="0"/>
              <a:t>Indigo Bunting, Gray Catbird, Northern Mockingbird, Brown Thrasher, American Robin</a:t>
            </a:r>
          </a:p>
          <a:p>
            <a:pPr marL="914400" lvl="2" indent="0" eaLnBrk="1" hangingPunct="1">
              <a:lnSpc>
                <a:spcPct val="90000"/>
              </a:lnSpc>
              <a:buNone/>
            </a:pPr>
            <a:endParaRPr lang="en-US" altLang="en-US" sz="2000" dirty="0" smtClean="0"/>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386" y="2421919"/>
            <a:ext cx="2383548" cy="17950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463" y="23798"/>
            <a:ext cx="2809799" cy="21073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687" y="3883109"/>
            <a:ext cx="3153720" cy="236529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115" y="1172308"/>
            <a:ext cx="1292947" cy="1292947"/>
          </a:xfrm>
          <a:prstGeom prst="rect">
            <a:avLst/>
          </a:prstGeom>
        </p:spPr>
      </p:pic>
    </p:spTree>
    <p:extLst>
      <p:ext uri="{BB962C8B-B14F-4D97-AF65-F5344CB8AC3E}">
        <p14:creationId xmlns:p14="http://schemas.microsoft.com/office/powerpoint/2010/main" val="320682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990600"/>
          </a:xfrm>
        </p:spPr>
        <p:txBody>
          <a:bodyPr/>
          <a:lstStyle/>
          <a:p>
            <a:pPr eaLnBrk="1" hangingPunct="1"/>
            <a:r>
              <a:rPr lang="en-US" altLang="en-US" sz="4000" dirty="0" smtClean="0">
                <a:solidFill>
                  <a:srgbClr val="FFFF00"/>
                </a:solidFill>
              </a:rPr>
              <a:t>What do Birds Need?</a:t>
            </a:r>
            <a:br>
              <a:rPr lang="en-US" altLang="en-US" sz="4000" dirty="0" smtClean="0">
                <a:solidFill>
                  <a:srgbClr val="FFFF00"/>
                </a:solidFill>
              </a:rPr>
            </a:br>
            <a:r>
              <a:rPr lang="en-US" altLang="en-US" sz="2400" dirty="0" smtClean="0">
                <a:solidFill>
                  <a:srgbClr val="FFFF00"/>
                </a:solidFill>
              </a:rPr>
              <a:t>“Birds abhor a clean yard..”</a:t>
            </a:r>
            <a:endParaRPr lang="en-US" altLang="en-US" sz="4000" dirty="0" smtClean="0">
              <a:solidFill>
                <a:srgbClr val="FFFF00"/>
              </a:solidFill>
            </a:endParaRPr>
          </a:p>
        </p:txBody>
      </p:sp>
      <p:sp>
        <p:nvSpPr>
          <p:cNvPr id="7171" name="Rectangle 3"/>
          <p:cNvSpPr>
            <a:spLocks noGrp="1" noChangeArrowheads="1"/>
          </p:cNvSpPr>
          <p:nvPr>
            <p:ph type="body" idx="1"/>
          </p:nvPr>
        </p:nvSpPr>
        <p:spPr>
          <a:xfrm>
            <a:off x="304800" y="1371600"/>
            <a:ext cx="8839200" cy="4876800"/>
          </a:xfrm>
        </p:spPr>
        <p:txBody>
          <a:bodyPr/>
          <a:lstStyle/>
          <a:p>
            <a:pPr eaLnBrk="1" hangingPunct="1">
              <a:lnSpc>
                <a:spcPct val="90000"/>
              </a:lnSpc>
            </a:pPr>
            <a:r>
              <a:rPr lang="en-US" altLang="en-US" sz="2400" b="1" dirty="0" smtClean="0"/>
              <a:t>Space</a:t>
            </a:r>
            <a:endParaRPr lang="en-US" altLang="en-US" sz="2400" dirty="0" smtClean="0"/>
          </a:p>
          <a:p>
            <a:pPr lvl="1" eaLnBrk="1" hangingPunct="1">
              <a:lnSpc>
                <a:spcPct val="90000"/>
              </a:lnSpc>
            </a:pPr>
            <a:r>
              <a:rPr lang="en-US" altLang="en-US" sz="2000" dirty="0" smtClean="0"/>
              <a:t>What type of yard (wooded, field…)</a:t>
            </a:r>
          </a:p>
          <a:p>
            <a:pPr lvl="1" eaLnBrk="1" hangingPunct="1">
              <a:lnSpc>
                <a:spcPct val="90000"/>
              </a:lnSpc>
            </a:pPr>
            <a:r>
              <a:rPr lang="en-US" altLang="en-US" sz="2000" dirty="0" smtClean="0"/>
              <a:t>Habitat structure</a:t>
            </a:r>
          </a:p>
          <a:p>
            <a:pPr eaLnBrk="1" hangingPunct="1">
              <a:lnSpc>
                <a:spcPct val="90000"/>
              </a:lnSpc>
            </a:pPr>
            <a:r>
              <a:rPr lang="en-US" altLang="en-US" sz="2400" b="1" dirty="0" smtClean="0"/>
              <a:t>Food</a:t>
            </a:r>
            <a:endParaRPr lang="en-US" altLang="en-US" sz="2400" dirty="0" smtClean="0"/>
          </a:p>
          <a:p>
            <a:pPr lvl="1" eaLnBrk="1" hangingPunct="1">
              <a:lnSpc>
                <a:spcPct val="90000"/>
              </a:lnSpc>
            </a:pPr>
            <a:r>
              <a:rPr lang="en-US" altLang="en-US" sz="2000" dirty="0" smtClean="0"/>
              <a:t>Feeders, fruiting and flowering plants. Diversity (magnolia, black gum, smilax, Virginia creeper, trumpet creeper) </a:t>
            </a:r>
          </a:p>
          <a:p>
            <a:pPr eaLnBrk="1" hangingPunct="1">
              <a:lnSpc>
                <a:spcPct val="90000"/>
              </a:lnSpc>
            </a:pPr>
            <a:r>
              <a:rPr lang="en-US" altLang="en-US" sz="2400" b="1" dirty="0" smtClean="0"/>
              <a:t>Water</a:t>
            </a:r>
            <a:endParaRPr lang="en-US" altLang="en-US" sz="2400" dirty="0" smtClean="0"/>
          </a:p>
          <a:p>
            <a:pPr lvl="1" eaLnBrk="1" hangingPunct="1">
              <a:lnSpc>
                <a:spcPct val="90000"/>
              </a:lnSpc>
            </a:pPr>
            <a:r>
              <a:rPr lang="en-US" altLang="en-US" sz="2000" dirty="0" smtClean="0"/>
              <a:t>Baths, pools, streams, misters</a:t>
            </a:r>
          </a:p>
          <a:p>
            <a:pPr eaLnBrk="1" hangingPunct="1">
              <a:lnSpc>
                <a:spcPct val="90000"/>
              </a:lnSpc>
            </a:pPr>
            <a:r>
              <a:rPr lang="en-US" altLang="en-US" sz="2400" b="1" dirty="0" smtClean="0"/>
              <a:t>Shelter</a:t>
            </a:r>
            <a:endParaRPr lang="en-US" altLang="en-US" sz="2400" dirty="0" smtClean="0"/>
          </a:p>
          <a:p>
            <a:pPr lvl="1" eaLnBrk="1" hangingPunct="1">
              <a:lnSpc>
                <a:spcPct val="90000"/>
              </a:lnSpc>
            </a:pPr>
            <a:r>
              <a:rPr lang="en-US" altLang="en-US" sz="2000" dirty="0" smtClean="0"/>
              <a:t>Vegetation at multiple levels</a:t>
            </a:r>
          </a:p>
          <a:p>
            <a:pPr lvl="1" eaLnBrk="1" hangingPunct="1">
              <a:lnSpc>
                <a:spcPct val="90000"/>
              </a:lnSpc>
            </a:pPr>
            <a:r>
              <a:rPr lang="en-US" altLang="en-US" sz="2000" dirty="0" smtClean="0"/>
              <a:t>Bird Boxes</a:t>
            </a:r>
          </a:p>
          <a:p>
            <a:pPr lvl="1" eaLnBrk="1" hangingPunct="1">
              <a:lnSpc>
                <a:spcPct val="90000"/>
              </a:lnSpc>
            </a:pPr>
            <a:r>
              <a:rPr lang="en-US" altLang="en-US" sz="2000" dirty="0" smtClean="0"/>
              <a:t>Brush Piles </a:t>
            </a:r>
          </a:p>
          <a:p>
            <a:pPr lvl="1" eaLnBrk="1" hangingPunct="1">
              <a:lnSpc>
                <a:spcPct val="90000"/>
              </a:lnSpc>
            </a:pPr>
            <a:r>
              <a:rPr lang="en-US" altLang="en-US" sz="2000" dirty="0" smtClean="0"/>
              <a:t>Standing snags</a:t>
            </a:r>
          </a:p>
        </p:txBody>
      </p:sp>
    </p:spTree>
    <p:extLst>
      <p:ext uri="{BB962C8B-B14F-4D97-AF65-F5344CB8AC3E}">
        <p14:creationId xmlns:p14="http://schemas.microsoft.com/office/powerpoint/2010/main" val="2766043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4464" y="47171"/>
            <a:ext cx="231608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Shrubs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04800" y="1088234"/>
            <a:ext cx="4800600" cy="5236366"/>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Swamp Dogwood (</a:t>
            </a:r>
            <a:r>
              <a:rPr lang="en-US" altLang="en-US" sz="2400" dirty="0" err="1" smtClean="0"/>
              <a:t>Cornus</a:t>
            </a:r>
            <a:r>
              <a:rPr lang="en-US" altLang="en-US" sz="2400" dirty="0" smtClean="0"/>
              <a:t> </a:t>
            </a:r>
            <a:r>
              <a:rPr lang="en-US" altLang="en-US" sz="2400" dirty="0" err="1" smtClean="0"/>
              <a:t>foemina</a:t>
            </a:r>
            <a:r>
              <a:rPr lang="en-US" altLang="en-US" sz="2400" dirty="0" smtClean="0"/>
              <a:t>)</a:t>
            </a:r>
          </a:p>
          <a:p>
            <a:pPr lvl="2" eaLnBrk="1" hangingPunct="1">
              <a:lnSpc>
                <a:spcPct val="90000"/>
              </a:lnSpc>
            </a:pPr>
            <a:r>
              <a:rPr lang="en-US" sz="1800" dirty="0" smtClean="0"/>
              <a:t>Quail</a:t>
            </a:r>
            <a:r>
              <a:rPr lang="en-US" sz="1800" dirty="0"/>
              <a:t>, </a:t>
            </a:r>
            <a:r>
              <a:rPr lang="en-US" sz="1800" dirty="0" smtClean="0"/>
              <a:t>Catbirds</a:t>
            </a:r>
            <a:r>
              <a:rPr lang="en-US" sz="1800" dirty="0"/>
              <a:t>, </a:t>
            </a:r>
            <a:r>
              <a:rPr lang="en-US" sz="1800" dirty="0" smtClean="0"/>
              <a:t>Mockingbirds</a:t>
            </a:r>
            <a:r>
              <a:rPr lang="en-US" sz="1800" dirty="0"/>
              <a:t>, </a:t>
            </a:r>
            <a:r>
              <a:rPr lang="en-US" sz="1800" dirty="0" smtClean="0"/>
              <a:t>Robins</a:t>
            </a:r>
            <a:r>
              <a:rPr lang="en-US" sz="1800" dirty="0"/>
              <a:t>, and </a:t>
            </a:r>
            <a:r>
              <a:rPr lang="en-US" sz="1800" dirty="0" smtClean="0"/>
              <a:t>Brown Thrashers</a:t>
            </a:r>
            <a:endParaRPr lang="en-US" altLang="en-US" sz="1800" dirty="0" smtClean="0"/>
          </a:p>
          <a:p>
            <a:pPr lvl="1" eaLnBrk="1" hangingPunct="1">
              <a:lnSpc>
                <a:spcPct val="90000"/>
              </a:lnSpc>
            </a:pPr>
            <a:r>
              <a:rPr lang="en-US" altLang="en-US" sz="2400" dirty="0" smtClean="0"/>
              <a:t>Elderberry (</a:t>
            </a:r>
            <a:r>
              <a:rPr lang="en-US" altLang="en-US" sz="2400" dirty="0" err="1" smtClean="0"/>
              <a:t>Sambucus</a:t>
            </a:r>
            <a:r>
              <a:rPr lang="en-US" altLang="en-US" sz="2400" dirty="0" smtClean="0"/>
              <a:t> </a:t>
            </a:r>
            <a:r>
              <a:rPr lang="en-US" altLang="en-US" sz="2400" dirty="0" err="1" smtClean="0"/>
              <a:t>canadensis</a:t>
            </a:r>
            <a:r>
              <a:rPr lang="en-US" altLang="en-US" sz="2400" dirty="0" smtClean="0"/>
              <a:t>)</a:t>
            </a:r>
          </a:p>
          <a:p>
            <a:pPr lvl="2" eaLnBrk="1" hangingPunct="1">
              <a:lnSpc>
                <a:spcPct val="90000"/>
              </a:lnSpc>
            </a:pPr>
            <a:r>
              <a:rPr lang="en-US" altLang="en-US" sz="1800" dirty="0" smtClean="0"/>
              <a:t>Northern Mockingbird, Brown Thrasher, Gray Catbird, Wood </a:t>
            </a:r>
            <a:r>
              <a:rPr lang="en-US" altLang="en-US" sz="1800" dirty="0" smtClean="0"/>
              <a:t>Thrush, </a:t>
            </a:r>
            <a:r>
              <a:rPr lang="en-US" altLang="en-US" sz="1800" dirty="0" smtClean="0"/>
              <a:t>Rose-breasted Grosbeak, American Robin, Cedar Waxwing</a:t>
            </a:r>
          </a:p>
          <a:p>
            <a:pPr lvl="1" eaLnBrk="1" hangingPunct="1">
              <a:lnSpc>
                <a:spcPct val="90000"/>
              </a:lnSpc>
            </a:pPr>
            <a:r>
              <a:rPr lang="en-US" altLang="en-US" sz="2400" dirty="0" smtClean="0"/>
              <a:t>American Beautyberry (</a:t>
            </a:r>
            <a:r>
              <a:rPr lang="en-US" altLang="en-US" sz="2400" dirty="0" err="1" smtClean="0"/>
              <a:t>Callicarpa</a:t>
            </a:r>
            <a:r>
              <a:rPr lang="en-US" altLang="en-US" sz="2400" dirty="0" smtClean="0"/>
              <a:t> </a:t>
            </a:r>
            <a:r>
              <a:rPr lang="en-US" altLang="en-US" sz="2400" dirty="0" err="1" smtClean="0"/>
              <a:t>americana</a:t>
            </a:r>
            <a:r>
              <a:rPr lang="en-US" altLang="en-US" sz="2400" dirty="0" smtClean="0"/>
              <a:t>)</a:t>
            </a:r>
          </a:p>
          <a:p>
            <a:pPr lvl="2" eaLnBrk="1" hangingPunct="1">
              <a:lnSpc>
                <a:spcPct val="90000"/>
              </a:lnSpc>
            </a:pPr>
            <a:r>
              <a:rPr lang="en-US" altLang="en-US" sz="1800" dirty="0" smtClean="0"/>
              <a:t>Carolina Wren, Gray Catbird, Brown Thrasher, </a:t>
            </a:r>
            <a:r>
              <a:rPr lang="en-US" altLang="en-US" sz="1800" dirty="0" smtClean="0"/>
              <a:t>American </a:t>
            </a:r>
            <a:r>
              <a:rPr lang="en-US" altLang="en-US" sz="1800" dirty="0" smtClean="0"/>
              <a:t>Robin, Wood Thrush, Northern Mockingbird</a:t>
            </a:r>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239" y="4724400"/>
            <a:ext cx="2082799" cy="15393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714" y="4869541"/>
            <a:ext cx="3024686" cy="20097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43925"/>
            <a:ext cx="1973275" cy="16378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2239" y="2898147"/>
            <a:ext cx="2040636" cy="136042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314" y="2618506"/>
            <a:ext cx="2908074" cy="192417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1058106"/>
            <a:ext cx="1828800" cy="1374212"/>
          </a:xfrm>
          <a:prstGeom prst="rect">
            <a:avLst/>
          </a:prstGeom>
        </p:spPr>
      </p:pic>
    </p:spTree>
    <p:extLst>
      <p:ext uri="{BB962C8B-B14F-4D97-AF65-F5344CB8AC3E}">
        <p14:creationId xmlns:p14="http://schemas.microsoft.com/office/powerpoint/2010/main" val="3557200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4464" y="47171"/>
            <a:ext cx="231608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Shrubs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04800" y="1676400"/>
            <a:ext cx="48768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Devils </a:t>
            </a:r>
            <a:r>
              <a:rPr lang="en-US" altLang="en-US" sz="2400" dirty="0" err="1" smtClean="0"/>
              <a:t>Walkingstick</a:t>
            </a:r>
            <a:r>
              <a:rPr lang="en-US" altLang="en-US" sz="2400" dirty="0" smtClean="0"/>
              <a:t> (Aralia </a:t>
            </a:r>
            <a:r>
              <a:rPr lang="en-US" altLang="en-US" sz="2400" dirty="0" err="1" smtClean="0"/>
              <a:t>spinosa</a:t>
            </a:r>
            <a:r>
              <a:rPr lang="en-US" altLang="en-US" sz="2400" dirty="0" smtClean="0"/>
              <a:t>)</a:t>
            </a:r>
          </a:p>
          <a:p>
            <a:pPr lvl="2" eaLnBrk="1" hangingPunct="1">
              <a:lnSpc>
                <a:spcPct val="90000"/>
              </a:lnSpc>
            </a:pPr>
            <a:r>
              <a:rPr lang="en-US" altLang="en-US" sz="1800" dirty="0" smtClean="0"/>
              <a:t>Wood Thrush, Summer Tanager, Brown Thrasher, American Robin, Gray Catbird</a:t>
            </a:r>
          </a:p>
          <a:p>
            <a:pPr lvl="1" eaLnBrk="1" hangingPunct="1">
              <a:lnSpc>
                <a:spcPct val="90000"/>
              </a:lnSpc>
            </a:pPr>
            <a:r>
              <a:rPr lang="en-US" altLang="en-US" sz="2400" dirty="0" smtClean="0"/>
              <a:t>Hearts a </a:t>
            </a:r>
            <a:r>
              <a:rPr lang="en-US" altLang="en-US" sz="2400" dirty="0" err="1" smtClean="0"/>
              <a:t>bustin</a:t>
            </a:r>
            <a:r>
              <a:rPr lang="en-US" altLang="en-US" sz="2400" dirty="0" smtClean="0"/>
              <a:t> (Euonymus </a:t>
            </a:r>
            <a:r>
              <a:rPr lang="en-US" altLang="en-US" sz="2400" dirty="0" err="1" smtClean="0"/>
              <a:t>americanus</a:t>
            </a:r>
            <a:r>
              <a:rPr lang="en-US" altLang="en-US" sz="2400" dirty="0" smtClean="0"/>
              <a:t>) </a:t>
            </a:r>
            <a:endParaRPr lang="en-US" altLang="en-US" sz="2400" dirty="0" smtClean="0"/>
          </a:p>
          <a:p>
            <a:pPr lvl="2" eaLnBrk="1" hangingPunct="1">
              <a:lnSpc>
                <a:spcPct val="90000"/>
              </a:lnSpc>
            </a:pPr>
            <a:r>
              <a:rPr lang="en-US" altLang="en-US" sz="1800" dirty="0" smtClean="0"/>
              <a:t>Gray Catbird, Eastern Towhee, Wood Thrush, American Robin</a:t>
            </a:r>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944" y="4993676"/>
            <a:ext cx="1996387" cy="13309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45" y="4648200"/>
            <a:ext cx="2993506" cy="20125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320" y="3517955"/>
            <a:ext cx="2890800" cy="21681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162313"/>
            <a:ext cx="1757559" cy="234508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138" y="1234622"/>
            <a:ext cx="3044444" cy="2283333"/>
          </a:xfrm>
          <a:prstGeom prst="rect">
            <a:avLst/>
          </a:prstGeom>
        </p:spPr>
      </p:pic>
    </p:spTree>
    <p:extLst>
      <p:ext uri="{BB962C8B-B14F-4D97-AF65-F5344CB8AC3E}">
        <p14:creationId xmlns:p14="http://schemas.microsoft.com/office/powerpoint/2010/main" val="3103030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4464" y="47171"/>
            <a:ext cx="231608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Shrubs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228600" y="1219200"/>
            <a:ext cx="44196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Native Hibiscus (Hibiscus </a:t>
            </a:r>
            <a:r>
              <a:rPr lang="en-US" altLang="en-US" sz="2400" dirty="0" err="1" smtClean="0"/>
              <a:t>grandiflorus</a:t>
            </a:r>
            <a:r>
              <a:rPr lang="en-US" altLang="en-US" sz="2400" dirty="0" smtClean="0"/>
              <a:t>, H. </a:t>
            </a:r>
            <a:r>
              <a:rPr lang="en-US" altLang="en-US" sz="2400" dirty="0" err="1" smtClean="0"/>
              <a:t>moschuetos</a:t>
            </a:r>
            <a:r>
              <a:rPr lang="en-US" altLang="en-US" sz="2400" dirty="0" smtClean="0"/>
              <a:t>, H. </a:t>
            </a:r>
            <a:r>
              <a:rPr lang="en-US" altLang="en-US" sz="2400" dirty="0" err="1" smtClean="0"/>
              <a:t>coccinea</a:t>
            </a:r>
            <a:r>
              <a:rPr lang="en-US" altLang="en-US" sz="2400" dirty="0" smtClean="0"/>
              <a:t>, H. </a:t>
            </a:r>
            <a:r>
              <a:rPr lang="en-US" altLang="en-US" sz="2400" dirty="0" err="1" smtClean="0"/>
              <a:t>aculeatus</a:t>
            </a:r>
            <a:r>
              <a:rPr lang="en-US" altLang="en-US" sz="2400" dirty="0" smtClean="0"/>
              <a:t>, </a:t>
            </a:r>
            <a:r>
              <a:rPr lang="en-US" altLang="en-US" sz="2400" dirty="0" err="1" smtClean="0"/>
              <a:t>Kosteletskya</a:t>
            </a:r>
            <a:r>
              <a:rPr lang="en-US" altLang="en-US" sz="2400" dirty="0" smtClean="0"/>
              <a:t> </a:t>
            </a:r>
            <a:r>
              <a:rPr lang="en-US" altLang="en-US" sz="2400" dirty="0" err="1" smtClean="0"/>
              <a:t>virginiana</a:t>
            </a:r>
            <a:r>
              <a:rPr lang="en-US" altLang="en-US" sz="2400" dirty="0" smtClean="0"/>
              <a:t>)</a:t>
            </a:r>
          </a:p>
          <a:p>
            <a:pPr lvl="2" eaLnBrk="1" hangingPunct="1">
              <a:lnSpc>
                <a:spcPct val="90000"/>
              </a:lnSpc>
            </a:pPr>
            <a:r>
              <a:rPr lang="en-US" altLang="en-US" sz="2000" dirty="0" smtClean="0"/>
              <a:t>Mostly hummingbirds </a:t>
            </a:r>
          </a:p>
          <a:p>
            <a:pPr lvl="1" eaLnBrk="1" hangingPunct="1">
              <a:lnSpc>
                <a:spcPct val="90000"/>
              </a:lnSpc>
            </a:pPr>
            <a:r>
              <a:rPr lang="en-US" altLang="en-US" sz="2400" dirty="0" smtClean="0"/>
              <a:t>Native Azaleas (Rhododendron </a:t>
            </a:r>
            <a:r>
              <a:rPr lang="en-US" altLang="en-US" sz="2400" dirty="0" err="1" smtClean="0"/>
              <a:t>canescens</a:t>
            </a:r>
            <a:r>
              <a:rPr lang="en-US" altLang="en-US" sz="2400" dirty="0" smtClean="0"/>
              <a:t>, R. </a:t>
            </a:r>
            <a:r>
              <a:rPr lang="en-US" altLang="en-US" sz="2400" dirty="0" err="1" smtClean="0"/>
              <a:t>austrinum</a:t>
            </a:r>
            <a:r>
              <a:rPr lang="en-US" altLang="en-US" sz="2400" dirty="0" smtClean="0"/>
              <a:t>, R. </a:t>
            </a:r>
            <a:r>
              <a:rPr lang="en-US" altLang="en-US" sz="2400" dirty="0" err="1" smtClean="0"/>
              <a:t>viscusum</a:t>
            </a:r>
            <a:r>
              <a:rPr lang="en-US" altLang="en-US" sz="2400" dirty="0" smtClean="0"/>
              <a:t>)</a:t>
            </a:r>
          </a:p>
          <a:p>
            <a:pPr lvl="2" eaLnBrk="1" hangingPunct="1">
              <a:lnSpc>
                <a:spcPct val="90000"/>
              </a:lnSpc>
            </a:pPr>
            <a:r>
              <a:rPr lang="en-US" altLang="en-US" sz="2000" dirty="0" smtClean="0"/>
              <a:t>Mostly hummingbirds</a:t>
            </a:r>
          </a:p>
          <a:p>
            <a:pPr eaLnBrk="1" hangingPunct="1">
              <a:lnSpc>
                <a:spcPct val="90000"/>
              </a:lnSpc>
            </a:pPr>
            <a:endParaRPr lang="en-US" altLang="en-US" sz="2800" dirty="0" smtClean="0"/>
          </a:p>
        </p:txBody>
      </p:sp>
      <p:pic>
        <p:nvPicPr>
          <p:cNvPr id="4" name="Picture 3" descr="http://3.bp.blogspot.com/-leiUeQCvFlY/T8OkqYPDDyI/AAAAAAAAAW4/80tff5GiyXU/s640/Hibiscus+aculeatu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775" y="2153211"/>
            <a:ext cx="1219200" cy="1412727"/>
          </a:xfrm>
          <a:prstGeom prst="rect">
            <a:avLst/>
          </a:prstGeom>
          <a:noFill/>
          <a:ln>
            <a:noFill/>
          </a:ln>
        </p:spPr>
      </p:pic>
      <p:pic>
        <p:nvPicPr>
          <p:cNvPr id="5" name="Picture 4" descr="http://idata.over-blog.com/1/22/17/27/Album/Hibiscus-coccinea-copi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5370" y="2696017"/>
            <a:ext cx="1219200" cy="1504573"/>
          </a:xfrm>
          <a:prstGeom prst="rect">
            <a:avLst/>
          </a:prstGeom>
          <a:noFill/>
          <a:ln>
            <a:noFill/>
          </a:ln>
        </p:spPr>
      </p:pic>
      <p:pic>
        <p:nvPicPr>
          <p:cNvPr id="6" name="Picture 5" descr="http://1.bp.blogspot.com/-GV7cshvwpXo/U_lpGUtS81I/AAAAAAAAET4/35fgDitM85g/s1600/Hibiscus_grandiflorus%2Bflower%2BE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1190" y="1219200"/>
            <a:ext cx="1347836" cy="1295400"/>
          </a:xfrm>
          <a:prstGeom prst="rect">
            <a:avLst/>
          </a:prstGeom>
          <a:noFill/>
          <a:ln>
            <a:noFill/>
          </a:ln>
        </p:spPr>
      </p:pic>
      <p:pic>
        <p:nvPicPr>
          <p:cNvPr id="7" name="Picture 6" descr="http://meltonwiggins.com/hibiscusmoscheutos/hibiscus_moscheutos1.jpg"/>
          <p:cNvPicPr>
            <a:picLocks noChangeAspect="1"/>
          </p:cNvPicPr>
          <p:nvPr/>
        </p:nvPicPr>
        <p:blipFill rotWithShape="1">
          <a:blip r:embed="rId6" cstate="print">
            <a:extLst>
              <a:ext uri="{28A0092B-C50C-407E-A947-70E740481C1C}">
                <a14:useLocalDpi xmlns:a14="http://schemas.microsoft.com/office/drawing/2010/main" val="0"/>
              </a:ext>
            </a:extLst>
          </a:blip>
          <a:srcRect l="6933"/>
          <a:stretch/>
        </p:blipFill>
        <p:spPr bwMode="auto">
          <a:xfrm>
            <a:off x="6899881" y="1219200"/>
            <a:ext cx="2249981" cy="1811258"/>
          </a:xfrm>
          <a:prstGeom prst="rect">
            <a:avLst/>
          </a:prstGeom>
          <a:noFill/>
          <a:ln>
            <a:noFill/>
          </a:ln>
          <a:extLst>
            <a:ext uri="{53640926-AAD7-44D8-BBD7-CCE9431645EC}">
              <a14:shadowObscured xmlns:a14="http://schemas.microsoft.com/office/drawing/2010/main"/>
            </a:ext>
          </a:extLst>
        </p:spPr>
      </p:pic>
      <p:pic>
        <p:nvPicPr>
          <p:cNvPr id="8" name="Picture 7" descr="http://farm4.staticflickr.com/3105/3867430647_7d0be2c731_z.jpg?zz=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0010" y="2892132"/>
            <a:ext cx="2251697" cy="1686763"/>
          </a:xfrm>
          <a:prstGeom prst="rect">
            <a:avLst/>
          </a:prstGeom>
          <a:noFill/>
          <a:ln>
            <a:no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9026" y="5326858"/>
            <a:ext cx="2277034" cy="151209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6463" y="4904705"/>
            <a:ext cx="2218107" cy="16414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7845" y="3876369"/>
            <a:ext cx="1869248" cy="1405052"/>
          </a:xfrm>
          <a:prstGeom prst="rect">
            <a:avLst/>
          </a:prstGeom>
        </p:spPr>
      </p:pic>
    </p:spTree>
    <p:extLst>
      <p:ext uri="{BB962C8B-B14F-4D97-AF65-F5344CB8AC3E}">
        <p14:creationId xmlns:p14="http://schemas.microsoft.com/office/powerpoint/2010/main" val="955388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691" y="2294359"/>
            <a:ext cx="3126600" cy="2497882"/>
          </a:xfrm>
          <a:prstGeom prst="rect">
            <a:avLst/>
          </a:prstGeom>
        </p:spPr>
      </p:pic>
      <p:sp>
        <p:nvSpPr>
          <p:cNvPr id="2" name="TextBox 1"/>
          <p:cNvSpPr txBox="1"/>
          <p:nvPr/>
        </p:nvSpPr>
        <p:spPr>
          <a:xfrm>
            <a:off x="3604464" y="47171"/>
            <a:ext cx="231608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Shrubs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04800" y="1219200"/>
            <a:ext cx="4213281"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Wax Myrtle </a:t>
            </a:r>
            <a:r>
              <a:rPr lang="en-US" altLang="en-US" sz="2400" dirty="0" smtClean="0"/>
              <a:t>(Morella </a:t>
            </a:r>
            <a:r>
              <a:rPr lang="en-US" altLang="en-US" sz="2400" dirty="0" err="1" smtClean="0"/>
              <a:t>cerifera</a:t>
            </a:r>
            <a:r>
              <a:rPr lang="en-US" altLang="en-US" sz="2400" dirty="0" smtClean="0"/>
              <a:t>)</a:t>
            </a:r>
          </a:p>
          <a:p>
            <a:pPr lvl="2" eaLnBrk="1" hangingPunct="1">
              <a:lnSpc>
                <a:spcPct val="90000"/>
              </a:lnSpc>
            </a:pPr>
            <a:r>
              <a:rPr lang="en-US" altLang="en-US" sz="1800" dirty="0" smtClean="0"/>
              <a:t>Over 40 birds including Yellow-</a:t>
            </a:r>
            <a:r>
              <a:rPr lang="en-US" altLang="en-US" sz="1800" dirty="0" err="1" smtClean="0"/>
              <a:t>rumped</a:t>
            </a:r>
            <a:r>
              <a:rPr lang="en-US" altLang="en-US" sz="1800" dirty="0" smtClean="0"/>
              <a:t> warblers</a:t>
            </a:r>
          </a:p>
          <a:p>
            <a:pPr lvl="2" eaLnBrk="1" hangingPunct="1">
              <a:lnSpc>
                <a:spcPct val="90000"/>
              </a:lnSpc>
            </a:pPr>
            <a:endParaRPr lang="en-US" altLang="en-US" sz="1800" dirty="0" smtClean="0"/>
          </a:p>
          <a:p>
            <a:pPr lvl="1" eaLnBrk="1" hangingPunct="1">
              <a:lnSpc>
                <a:spcPct val="90000"/>
              </a:lnSpc>
            </a:pPr>
            <a:r>
              <a:rPr lang="en-US" altLang="en-US" sz="2400" dirty="0" smtClean="0"/>
              <a:t>Yaupon holly (Ilex </a:t>
            </a:r>
            <a:r>
              <a:rPr lang="en-US" altLang="en-US" sz="2400" dirty="0" err="1" smtClean="0"/>
              <a:t>vomitoria</a:t>
            </a:r>
            <a:r>
              <a:rPr lang="en-US" altLang="en-US" sz="2400" dirty="0" smtClean="0"/>
              <a:t>)</a:t>
            </a:r>
          </a:p>
          <a:p>
            <a:pPr lvl="2" eaLnBrk="1" hangingPunct="1">
              <a:lnSpc>
                <a:spcPct val="90000"/>
              </a:lnSpc>
            </a:pPr>
            <a:r>
              <a:rPr lang="en-US" altLang="en-US" sz="1800" dirty="0" smtClean="0"/>
              <a:t>Many species that switch from insects to berries in winter. Migh</a:t>
            </a:r>
            <a:r>
              <a:rPr lang="en-US" altLang="en-US" sz="1800" dirty="0" smtClean="0"/>
              <a:t>t need a couple freeze thaw events to make palatable. </a:t>
            </a:r>
            <a:endParaRPr lang="en-US" altLang="en-US" sz="1800" dirty="0" smtClean="0"/>
          </a:p>
          <a:p>
            <a:pPr eaLnBrk="1" hangingPunct="1">
              <a:lnSpc>
                <a:spcPct val="90000"/>
              </a:lnSpc>
            </a:pPr>
            <a:endParaRPr lang="en-US" altLang="en-US" sz="28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284919"/>
            <a:ext cx="2182483" cy="16399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331" y="304800"/>
            <a:ext cx="2925669" cy="26200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3239" y="4586291"/>
            <a:ext cx="1868558" cy="243077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3699" y="3543300"/>
            <a:ext cx="2049540" cy="2732719"/>
          </a:xfrm>
          <a:prstGeom prst="rect">
            <a:avLst/>
          </a:prstGeom>
        </p:spPr>
      </p:pic>
    </p:spTree>
    <p:extLst>
      <p:ext uri="{BB962C8B-B14F-4D97-AF65-F5344CB8AC3E}">
        <p14:creationId xmlns:p14="http://schemas.microsoft.com/office/powerpoint/2010/main" val="3396387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996" y="47171"/>
            <a:ext cx="8015016"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Planting </a:t>
            </a:r>
            <a:r>
              <a:rPr lang="en-US" sz="6000" dirty="0">
                <a:solidFill>
                  <a:schemeClr val="bg1"/>
                </a:solidFill>
                <a:latin typeface="+mn-lt"/>
                <a:cs typeface="Arial" charset="0"/>
              </a:rPr>
              <a:t>Natives for </a:t>
            </a:r>
            <a:r>
              <a:rPr lang="en-US" sz="6000" dirty="0" smtClean="0">
                <a:solidFill>
                  <a:schemeClr val="bg1"/>
                </a:solidFill>
                <a:latin typeface="+mn-lt"/>
                <a:cs typeface="Arial" charset="0"/>
              </a:rPr>
              <a:t>Birds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0" y="1143000"/>
            <a:ext cx="89154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dirty="0" smtClean="0"/>
              <a:t>Vines</a:t>
            </a:r>
          </a:p>
          <a:p>
            <a:pPr lvl="1" eaLnBrk="1" hangingPunct="1">
              <a:lnSpc>
                <a:spcPct val="90000"/>
              </a:lnSpc>
            </a:pPr>
            <a:r>
              <a:rPr lang="en-US" altLang="en-US" dirty="0" err="1" smtClean="0"/>
              <a:t>Muscadine</a:t>
            </a:r>
            <a:r>
              <a:rPr lang="en-US" altLang="en-US" dirty="0" smtClean="0"/>
              <a:t> (</a:t>
            </a:r>
            <a:r>
              <a:rPr lang="en-US" altLang="en-US" dirty="0" err="1" smtClean="0"/>
              <a:t>Vitis</a:t>
            </a:r>
            <a:r>
              <a:rPr lang="en-US" altLang="en-US" dirty="0" smtClean="0"/>
              <a:t> </a:t>
            </a:r>
            <a:r>
              <a:rPr lang="en-US" altLang="en-US" dirty="0" err="1" smtClean="0"/>
              <a:t>rotundifolia</a:t>
            </a:r>
            <a:r>
              <a:rPr lang="en-US" altLang="en-US" dirty="0" smtClean="0"/>
              <a:t>)</a:t>
            </a:r>
          </a:p>
          <a:p>
            <a:pPr lvl="1" eaLnBrk="1" hangingPunct="1">
              <a:lnSpc>
                <a:spcPct val="90000"/>
              </a:lnSpc>
            </a:pPr>
            <a:r>
              <a:rPr lang="en-US" altLang="en-US" dirty="0" smtClean="0"/>
              <a:t>Cross vine (Bignonia </a:t>
            </a:r>
            <a:r>
              <a:rPr lang="en-US" altLang="en-US" dirty="0" err="1" smtClean="0"/>
              <a:t>capreolata</a:t>
            </a:r>
            <a:r>
              <a:rPr lang="en-US" altLang="en-US" dirty="0" smtClean="0"/>
              <a:t>)</a:t>
            </a:r>
          </a:p>
          <a:p>
            <a:pPr lvl="1" eaLnBrk="1" hangingPunct="1">
              <a:lnSpc>
                <a:spcPct val="90000"/>
              </a:lnSpc>
            </a:pPr>
            <a:r>
              <a:rPr lang="en-US" altLang="en-US" dirty="0" smtClean="0"/>
              <a:t>Trumpet vine (</a:t>
            </a:r>
            <a:r>
              <a:rPr lang="en-US" altLang="en-US" dirty="0" err="1" smtClean="0"/>
              <a:t>Campsis</a:t>
            </a:r>
            <a:r>
              <a:rPr lang="en-US" altLang="en-US" dirty="0" smtClean="0"/>
              <a:t> </a:t>
            </a:r>
            <a:r>
              <a:rPr lang="en-US" altLang="en-US" dirty="0" err="1" smtClean="0"/>
              <a:t>radicans</a:t>
            </a:r>
            <a:r>
              <a:rPr lang="en-US" altLang="en-US" dirty="0" smtClean="0"/>
              <a:t>)</a:t>
            </a:r>
          </a:p>
          <a:p>
            <a:pPr lvl="1" eaLnBrk="1" hangingPunct="1">
              <a:lnSpc>
                <a:spcPct val="90000"/>
              </a:lnSpc>
            </a:pPr>
            <a:r>
              <a:rPr lang="en-US" altLang="en-US" dirty="0" smtClean="0"/>
              <a:t>Poison Ivy (</a:t>
            </a:r>
            <a:r>
              <a:rPr lang="en-US" altLang="en-US" dirty="0" err="1" smtClean="0"/>
              <a:t>Toxicodendron</a:t>
            </a:r>
            <a:r>
              <a:rPr lang="en-US" altLang="en-US" dirty="0" smtClean="0"/>
              <a:t> </a:t>
            </a:r>
            <a:r>
              <a:rPr lang="en-US" altLang="en-US" dirty="0" err="1" smtClean="0"/>
              <a:t>radicans</a:t>
            </a:r>
            <a:r>
              <a:rPr lang="en-US" altLang="en-US" dirty="0" smtClean="0"/>
              <a:t>)</a:t>
            </a:r>
          </a:p>
          <a:p>
            <a:pPr lvl="1" eaLnBrk="1" hangingPunct="1">
              <a:lnSpc>
                <a:spcPct val="90000"/>
              </a:lnSpc>
            </a:pPr>
            <a:r>
              <a:rPr lang="en-US" altLang="en-US" dirty="0" smtClean="0"/>
              <a:t>Coral Honeysuckle (</a:t>
            </a:r>
            <a:r>
              <a:rPr lang="en-US" altLang="en-US" dirty="0" err="1" smtClean="0"/>
              <a:t>Lonicera</a:t>
            </a:r>
            <a:r>
              <a:rPr lang="en-US" altLang="en-US" dirty="0" smtClean="0"/>
              <a:t> </a:t>
            </a:r>
            <a:r>
              <a:rPr lang="en-US" altLang="en-US" dirty="0" err="1" smtClean="0"/>
              <a:t>sempervirens</a:t>
            </a:r>
            <a:r>
              <a:rPr lang="en-US" altLang="en-US" dirty="0" smtClean="0"/>
              <a:t>)</a:t>
            </a:r>
          </a:p>
          <a:p>
            <a:pPr lvl="1" eaLnBrk="1" hangingPunct="1">
              <a:lnSpc>
                <a:spcPct val="90000"/>
              </a:lnSpc>
            </a:pPr>
            <a:r>
              <a:rPr lang="en-US" altLang="en-US" dirty="0" smtClean="0"/>
              <a:t>Passion vine (</a:t>
            </a:r>
            <a:r>
              <a:rPr lang="en-US" altLang="en-US" dirty="0" err="1" smtClean="0"/>
              <a:t>Passiflora</a:t>
            </a:r>
            <a:r>
              <a:rPr lang="en-US" altLang="en-US" dirty="0" smtClean="0"/>
              <a:t> </a:t>
            </a:r>
            <a:r>
              <a:rPr lang="en-US" altLang="en-US" dirty="0" err="1" smtClean="0"/>
              <a:t>incarnata</a:t>
            </a:r>
            <a:r>
              <a:rPr lang="en-US" altLang="en-US" dirty="0" smtClean="0"/>
              <a:t>)</a:t>
            </a:r>
          </a:p>
          <a:p>
            <a:pPr eaLnBrk="1" hangingPunct="1">
              <a:lnSpc>
                <a:spcPct val="90000"/>
              </a:lnSpc>
            </a:pPr>
            <a:endParaRPr lang="en-US" altLang="en-US" dirty="0" smtClean="0"/>
          </a:p>
        </p:txBody>
      </p:sp>
    </p:spTree>
    <p:extLst>
      <p:ext uri="{BB962C8B-B14F-4D97-AF65-F5344CB8AC3E}">
        <p14:creationId xmlns:p14="http://schemas.microsoft.com/office/powerpoint/2010/main" val="2346117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9778" y="47171"/>
            <a:ext cx="188545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Vines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81000" y="1219200"/>
            <a:ext cx="43434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err="1" smtClean="0"/>
              <a:t>Muscadine</a:t>
            </a:r>
            <a:r>
              <a:rPr lang="en-US" altLang="en-US" sz="2400" dirty="0" smtClean="0"/>
              <a:t> (</a:t>
            </a:r>
            <a:r>
              <a:rPr lang="en-US" altLang="en-US" sz="2400" dirty="0" err="1" smtClean="0"/>
              <a:t>Vitis</a:t>
            </a:r>
            <a:r>
              <a:rPr lang="en-US" altLang="en-US" sz="2400" dirty="0" smtClean="0"/>
              <a:t> </a:t>
            </a:r>
            <a:r>
              <a:rPr lang="en-US" altLang="en-US" sz="2400" dirty="0" err="1" smtClean="0"/>
              <a:t>rotundifolia</a:t>
            </a:r>
            <a:r>
              <a:rPr lang="en-US" altLang="en-US" sz="2400" dirty="0" smtClean="0"/>
              <a:t>) </a:t>
            </a:r>
          </a:p>
          <a:p>
            <a:pPr lvl="2" eaLnBrk="1" hangingPunct="1">
              <a:lnSpc>
                <a:spcPct val="90000"/>
              </a:lnSpc>
            </a:pPr>
            <a:r>
              <a:rPr lang="en-US" altLang="en-US" sz="1800" dirty="0" smtClean="0"/>
              <a:t>Brown Thrasher, Northern Mockingbird, Carolina Wren, Worn-eating Warbler, Grey Catbird</a:t>
            </a:r>
          </a:p>
          <a:p>
            <a:pPr lvl="1" eaLnBrk="1" hangingPunct="1">
              <a:lnSpc>
                <a:spcPct val="90000"/>
              </a:lnSpc>
            </a:pPr>
            <a:r>
              <a:rPr lang="en-US" altLang="en-US" sz="2400" dirty="0" smtClean="0"/>
              <a:t>Cross vine (Bignonia </a:t>
            </a:r>
            <a:r>
              <a:rPr lang="en-US" altLang="en-US" sz="2400" dirty="0" err="1" smtClean="0"/>
              <a:t>capreolata</a:t>
            </a:r>
            <a:r>
              <a:rPr lang="en-US" altLang="en-US" sz="2400" dirty="0" smtClean="0"/>
              <a:t>)</a:t>
            </a:r>
          </a:p>
          <a:p>
            <a:pPr lvl="2" eaLnBrk="1" hangingPunct="1">
              <a:lnSpc>
                <a:spcPct val="90000"/>
              </a:lnSpc>
            </a:pPr>
            <a:r>
              <a:rPr lang="en-US" altLang="en-US" sz="1800" dirty="0" smtClean="0"/>
              <a:t>Ruby-throated Hummingbird</a:t>
            </a:r>
          </a:p>
          <a:p>
            <a:pPr lvl="1" eaLnBrk="1" hangingPunct="1">
              <a:lnSpc>
                <a:spcPct val="90000"/>
              </a:lnSpc>
            </a:pPr>
            <a:r>
              <a:rPr lang="en-US" altLang="en-US" sz="2400" dirty="0" smtClean="0"/>
              <a:t>Trumpet vine (</a:t>
            </a:r>
            <a:r>
              <a:rPr lang="en-US" altLang="en-US" sz="2400" dirty="0" err="1" smtClean="0"/>
              <a:t>Campsis</a:t>
            </a:r>
            <a:r>
              <a:rPr lang="en-US" altLang="en-US" sz="2400" dirty="0" smtClean="0"/>
              <a:t> </a:t>
            </a:r>
            <a:r>
              <a:rPr lang="en-US" altLang="en-US" sz="2400" dirty="0" err="1" smtClean="0"/>
              <a:t>radicans</a:t>
            </a:r>
            <a:r>
              <a:rPr lang="en-US" altLang="en-US" sz="2400" dirty="0" smtClean="0"/>
              <a:t>)</a:t>
            </a:r>
          </a:p>
          <a:p>
            <a:pPr lvl="2" eaLnBrk="1" hangingPunct="1">
              <a:lnSpc>
                <a:spcPct val="90000"/>
              </a:lnSpc>
            </a:pPr>
            <a:r>
              <a:rPr lang="en-US" altLang="en-US" sz="1800" dirty="0" smtClean="0"/>
              <a:t>Ruby-throated Hummingbird</a:t>
            </a:r>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070" y="4750818"/>
            <a:ext cx="2552699" cy="18769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840" y="2853242"/>
            <a:ext cx="2404185" cy="18031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584" y="2941172"/>
            <a:ext cx="1639649" cy="157406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4776218"/>
            <a:ext cx="3280508" cy="246038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1270600"/>
            <a:ext cx="2194210" cy="146280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0464" y="228600"/>
            <a:ext cx="2437905" cy="2150039"/>
          </a:xfrm>
          <a:prstGeom prst="rect">
            <a:avLst/>
          </a:prstGeom>
        </p:spPr>
      </p:pic>
    </p:spTree>
    <p:extLst>
      <p:ext uri="{BB962C8B-B14F-4D97-AF65-F5344CB8AC3E}">
        <p14:creationId xmlns:p14="http://schemas.microsoft.com/office/powerpoint/2010/main" val="2085232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9778" y="47171"/>
            <a:ext cx="1885453"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Vines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406317" y="1137465"/>
            <a:ext cx="4495800" cy="46482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Poison Ivy (</a:t>
            </a:r>
            <a:r>
              <a:rPr lang="en-US" altLang="en-US" sz="2400" dirty="0" err="1" smtClean="0"/>
              <a:t>Toxicodendron</a:t>
            </a:r>
            <a:r>
              <a:rPr lang="en-US" altLang="en-US" sz="2400" dirty="0" smtClean="0"/>
              <a:t> </a:t>
            </a:r>
            <a:r>
              <a:rPr lang="en-US" altLang="en-US" sz="2400" dirty="0" err="1" smtClean="0"/>
              <a:t>radicans</a:t>
            </a:r>
            <a:r>
              <a:rPr lang="en-US" altLang="en-US" sz="2400" dirty="0" smtClean="0"/>
              <a:t>)</a:t>
            </a:r>
          </a:p>
          <a:p>
            <a:pPr lvl="2" eaLnBrk="1" hangingPunct="1">
              <a:lnSpc>
                <a:spcPct val="90000"/>
              </a:lnSpc>
            </a:pPr>
            <a:r>
              <a:rPr lang="en-US" altLang="en-US" sz="1800" dirty="0" smtClean="0"/>
              <a:t>Yellow-</a:t>
            </a:r>
            <a:r>
              <a:rPr lang="en-US" altLang="en-US" sz="1800" dirty="0" err="1" smtClean="0"/>
              <a:t>rumped</a:t>
            </a:r>
            <a:r>
              <a:rPr lang="en-US" altLang="en-US" sz="1800" dirty="0" smtClean="0"/>
              <a:t> Warbler, Carolina Chickadee, Tufted Titmouse, Northern Cardinal</a:t>
            </a:r>
          </a:p>
          <a:p>
            <a:pPr lvl="1" eaLnBrk="1" hangingPunct="1">
              <a:lnSpc>
                <a:spcPct val="90000"/>
              </a:lnSpc>
            </a:pPr>
            <a:r>
              <a:rPr lang="en-US" altLang="en-US" sz="2400" dirty="0" smtClean="0"/>
              <a:t>Coral Honeysuckle (</a:t>
            </a:r>
            <a:r>
              <a:rPr lang="en-US" altLang="en-US" sz="2400" dirty="0" err="1" smtClean="0"/>
              <a:t>Lonicera</a:t>
            </a:r>
            <a:r>
              <a:rPr lang="en-US" altLang="en-US" sz="2400" dirty="0" smtClean="0"/>
              <a:t> </a:t>
            </a:r>
            <a:r>
              <a:rPr lang="en-US" altLang="en-US" sz="2400" dirty="0" err="1" smtClean="0"/>
              <a:t>sempervirens</a:t>
            </a:r>
            <a:r>
              <a:rPr lang="en-US" altLang="en-US" sz="2400" dirty="0" smtClean="0"/>
              <a:t>)</a:t>
            </a:r>
          </a:p>
          <a:p>
            <a:pPr lvl="2" eaLnBrk="1" hangingPunct="1">
              <a:lnSpc>
                <a:spcPct val="90000"/>
              </a:lnSpc>
            </a:pPr>
            <a:r>
              <a:rPr lang="en-US" altLang="en-US" sz="1800" dirty="0" smtClean="0"/>
              <a:t>Ruby-throated Hummingbird, American Robin, </a:t>
            </a:r>
            <a:r>
              <a:rPr lang="en-US" altLang="en-US" sz="1800" dirty="0" err="1" smtClean="0"/>
              <a:t>Northen</a:t>
            </a:r>
            <a:r>
              <a:rPr lang="en-US" altLang="en-US" sz="1800" dirty="0" smtClean="0"/>
              <a:t> Mockingbird, Brown Thrasher, Gray Catbird</a:t>
            </a:r>
          </a:p>
          <a:p>
            <a:pPr lvl="1" eaLnBrk="1" hangingPunct="1">
              <a:lnSpc>
                <a:spcPct val="90000"/>
              </a:lnSpc>
            </a:pPr>
            <a:r>
              <a:rPr lang="en-US" altLang="en-US" sz="2400" dirty="0"/>
              <a:t>Passion vine (</a:t>
            </a:r>
            <a:r>
              <a:rPr lang="en-US" altLang="en-US" sz="2400" dirty="0" err="1"/>
              <a:t>Passiflora</a:t>
            </a:r>
            <a:r>
              <a:rPr lang="en-US" altLang="en-US" sz="2400" dirty="0"/>
              <a:t> </a:t>
            </a:r>
            <a:r>
              <a:rPr lang="en-US" altLang="en-US" sz="2400" dirty="0" err="1"/>
              <a:t>incarnata</a:t>
            </a:r>
            <a:r>
              <a:rPr lang="en-US" altLang="en-US" sz="2400" dirty="0"/>
              <a:t>)</a:t>
            </a:r>
          </a:p>
          <a:p>
            <a:pPr lvl="2" eaLnBrk="1" hangingPunct="1">
              <a:lnSpc>
                <a:spcPct val="90000"/>
              </a:lnSpc>
            </a:pPr>
            <a:r>
              <a:rPr lang="en-US" altLang="en-US" sz="1800" dirty="0" smtClean="0"/>
              <a:t>Fruit birds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022149"/>
            <a:ext cx="2477760" cy="18583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725" y="4935467"/>
            <a:ext cx="2819813" cy="21148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187" y="2500143"/>
            <a:ext cx="2787480" cy="192284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299001"/>
            <a:ext cx="1771211" cy="14518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0559" y="47171"/>
            <a:ext cx="3009281" cy="1903370"/>
          </a:xfrm>
          <a:prstGeom prst="rect">
            <a:avLst/>
          </a:prstGeom>
        </p:spPr>
      </p:pic>
    </p:spTree>
    <p:extLst>
      <p:ext uri="{BB962C8B-B14F-4D97-AF65-F5344CB8AC3E}">
        <p14:creationId xmlns:p14="http://schemas.microsoft.com/office/powerpoint/2010/main" val="1111992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996" y="47171"/>
            <a:ext cx="8015016"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Planting </a:t>
            </a:r>
            <a:r>
              <a:rPr lang="en-US" sz="6000" dirty="0">
                <a:solidFill>
                  <a:schemeClr val="bg1"/>
                </a:solidFill>
                <a:latin typeface="+mn-lt"/>
                <a:cs typeface="Arial" charset="0"/>
              </a:rPr>
              <a:t>Natives for </a:t>
            </a:r>
            <a:r>
              <a:rPr lang="en-US" sz="6000" dirty="0" smtClean="0">
                <a:solidFill>
                  <a:schemeClr val="bg1"/>
                </a:solidFill>
                <a:latin typeface="+mn-lt"/>
                <a:cs typeface="Arial" charset="0"/>
              </a:rPr>
              <a:t>Birds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0" y="1143000"/>
            <a:ext cx="89154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sz="2800" dirty="0" smtClean="0"/>
              <a:t>Herbaceous</a:t>
            </a:r>
          </a:p>
          <a:p>
            <a:pPr lvl="1" eaLnBrk="1" hangingPunct="1">
              <a:lnSpc>
                <a:spcPct val="90000"/>
              </a:lnSpc>
            </a:pPr>
            <a:r>
              <a:rPr lang="en-US" altLang="en-US" sz="2400" dirty="0" smtClean="0"/>
              <a:t>Native Salvias (Salvia </a:t>
            </a:r>
            <a:r>
              <a:rPr lang="en-US" altLang="en-US" sz="2400" dirty="0" err="1" smtClean="0"/>
              <a:t>coccinea</a:t>
            </a:r>
            <a:r>
              <a:rPr lang="en-US" altLang="en-US" sz="2400" dirty="0" smtClean="0"/>
              <a:t>, Salvia </a:t>
            </a:r>
            <a:r>
              <a:rPr lang="en-US" altLang="en-US" sz="2400" dirty="0" err="1" smtClean="0"/>
              <a:t>azurea</a:t>
            </a:r>
            <a:r>
              <a:rPr lang="en-US" altLang="en-US" sz="2400" dirty="0" smtClean="0"/>
              <a:t>)</a:t>
            </a:r>
          </a:p>
          <a:p>
            <a:pPr lvl="1" eaLnBrk="1" hangingPunct="1">
              <a:lnSpc>
                <a:spcPct val="90000"/>
              </a:lnSpc>
            </a:pPr>
            <a:r>
              <a:rPr lang="en-US" altLang="en-US" sz="2400" dirty="0" smtClean="0"/>
              <a:t>River Oats (</a:t>
            </a:r>
            <a:r>
              <a:rPr lang="en-US" altLang="en-US" sz="2400" dirty="0" err="1" smtClean="0"/>
              <a:t>Chasmantium</a:t>
            </a:r>
            <a:r>
              <a:rPr lang="en-US" altLang="en-US" sz="2400" dirty="0" smtClean="0"/>
              <a:t> </a:t>
            </a:r>
            <a:r>
              <a:rPr lang="en-US" altLang="en-US" sz="2400" dirty="0" err="1" smtClean="0"/>
              <a:t>latifolia</a:t>
            </a:r>
            <a:r>
              <a:rPr lang="en-US" altLang="en-US" sz="2400" dirty="0" smtClean="0"/>
              <a:t>)</a:t>
            </a:r>
          </a:p>
          <a:p>
            <a:pPr lvl="1" eaLnBrk="1" hangingPunct="1">
              <a:lnSpc>
                <a:spcPct val="90000"/>
              </a:lnSpc>
            </a:pPr>
            <a:r>
              <a:rPr lang="en-US" altLang="en-US" sz="2400" dirty="0" smtClean="0"/>
              <a:t>Coreopsis</a:t>
            </a:r>
          </a:p>
          <a:p>
            <a:pPr lvl="1" eaLnBrk="1" hangingPunct="1">
              <a:lnSpc>
                <a:spcPct val="90000"/>
              </a:lnSpc>
            </a:pPr>
            <a:r>
              <a:rPr lang="en-US" altLang="en-US" sz="2400" dirty="0" smtClean="0"/>
              <a:t>Beebalm (</a:t>
            </a:r>
            <a:r>
              <a:rPr lang="en-US" altLang="en-US" sz="2400" dirty="0" err="1" smtClean="0"/>
              <a:t>Monarda</a:t>
            </a:r>
            <a:r>
              <a:rPr lang="en-US" altLang="en-US" sz="2400" dirty="0" smtClean="0"/>
              <a:t> sp.)</a:t>
            </a:r>
          </a:p>
          <a:p>
            <a:pPr lvl="1" eaLnBrk="1" hangingPunct="1">
              <a:lnSpc>
                <a:spcPct val="90000"/>
              </a:lnSpc>
            </a:pPr>
            <a:r>
              <a:rPr lang="en-US" altLang="en-US" sz="2400" dirty="0" err="1" smtClean="0"/>
              <a:t>Blackeyes</a:t>
            </a:r>
            <a:r>
              <a:rPr lang="en-US" altLang="en-US" sz="2400" dirty="0" smtClean="0"/>
              <a:t> </a:t>
            </a:r>
            <a:r>
              <a:rPr lang="en-US" altLang="en-US" sz="2400" dirty="0" err="1" smtClean="0"/>
              <a:t>susan</a:t>
            </a:r>
            <a:r>
              <a:rPr lang="en-US" altLang="en-US" sz="2400" dirty="0" smtClean="0"/>
              <a:t> (</a:t>
            </a:r>
            <a:r>
              <a:rPr lang="en-US" altLang="en-US" sz="2400" dirty="0" err="1" smtClean="0"/>
              <a:t>Rudbeckia</a:t>
            </a:r>
            <a:r>
              <a:rPr lang="en-US" altLang="en-US" sz="2400" dirty="0" smtClean="0"/>
              <a:t> </a:t>
            </a:r>
            <a:r>
              <a:rPr lang="en-US" altLang="en-US" sz="2400" dirty="0" err="1" smtClean="0"/>
              <a:t>sp</a:t>
            </a:r>
            <a:endParaRPr lang="en-US" altLang="en-US" sz="2400" dirty="0" smtClean="0"/>
          </a:p>
          <a:p>
            <a:pPr lvl="1" eaLnBrk="1" hangingPunct="1">
              <a:lnSpc>
                <a:spcPct val="90000"/>
              </a:lnSpc>
            </a:pPr>
            <a:r>
              <a:rPr lang="en-US" altLang="en-US" sz="2400" dirty="0" smtClean="0"/>
              <a:t>Cardinal Flower</a:t>
            </a:r>
          </a:p>
          <a:p>
            <a:pPr lvl="1" eaLnBrk="1" hangingPunct="1">
              <a:lnSpc>
                <a:spcPct val="90000"/>
              </a:lnSpc>
            </a:pPr>
            <a:r>
              <a:rPr lang="en-US" altLang="en-US" sz="2400" dirty="0" smtClean="0"/>
              <a:t>Goldenrod</a:t>
            </a:r>
          </a:p>
          <a:p>
            <a:pPr lvl="1" eaLnBrk="1" hangingPunct="1">
              <a:lnSpc>
                <a:spcPct val="90000"/>
              </a:lnSpc>
            </a:pPr>
            <a:r>
              <a:rPr lang="en-US" altLang="en-US" sz="2400" dirty="0" smtClean="0"/>
              <a:t>Coral bean</a:t>
            </a:r>
          </a:p>
          <a:p>
            <a:pPr lvl="1" eaLnBrk="1" hangingPunct="1">
              <a:lnSpc>
                <a:spcPct val="90000"/>
              </a:lnSpc>
            </a:pPr>
            <a:r>
              <a:rPr lang="en-US" altLang="en-US" sz="2400" dirty="0" smtClean="0"/>
              <a:t>Ironweed</a:t>
            </a:r>
          </a:p>
          <a:p>
            <a:pPr lvl="1" eaLnBrk="1" hangingPunct="1">
              <a:lnSpc>
                <a:spcPct val="90000"/>
              </a:lnSpc>
            </a:pPr>
            <a:r>
              <a:rPr lang="en-US" altLang="en-US" sz="2400" dirty="0" smtClean="0"/>
              <a:t>Little bluestem</a:t>
            </a:r>
          </a:p>
          <a:p>
            <a:pPr lvl="1" eaLnBrk="1" hangingPunct="1">
              <a:lnSpc>
                <a:spcPct val="90000"/>
              </a:lnSpc>
            </a:pPr>
            <a:r>
              <a:rPr lang="en-US" altLang="en-US" sz="2400" dirty="0" smtClean="0"/>
              <a:t>Purple </a:t>
            </a:r>
            <a:r>
              <a:rPr lang="en-US" altLang="en-US" sz="2400" dirty="0" err="1" smtClean="0"/>
              <a:t>lovegrass</a:t>
            </a:r>
            <a:endParaRPr lang="en-US" altLang="en-US" sz="2400" dirty="0" smtClean="0"/>
          </a:p>
          <a:p>
            <a:pPr lvl="1" eaLnBrk="1" hangingPunct="1">
              <a:lnSpc>
                <a:spcPct val="90000"/>
              </a:lnSpc>
            </a:pPr>
            <a:endParaRPr lang="en-US" altLang="en-US" sz="2400" dirty="0" smtClean="0"/>
          </a:p>
          <a:p>
            <a:pPr eaLnBrk="1" hangingPunct="1">
              <a:lnSpc>
                <a:spcPct val="90000"/>
              </a:lnSpc>
            </a:pPr>
            <a:endParaRPr lang="en-US" altLang="en-US" sz="2800" dirty="0" smtClean="0"/>
          </a:p>
        </p:txBody>
      </p:sp>
    </p:spTree>
    <p:extLst>
      <p:ext uri="{BB962C8B-B14F-4D97-AF65-F5344CB8AC3E}">
        <p14:creationId xmlns:p14="http://schemas.microsoft.com/office/powerpoint/2010/main" val="379489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9086" y="47171"/>
            <a:ext cx="3906840"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Herbaceous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452869" y="1143000"/>
            <a:ext cx="43434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400" dirty="0" smtClean="0"/>
              <a:t>Native Salvias (Salvia </a:t>
            </a:r>
            <a:r>
              <a:rPr lang="en-US" altLang="en-US" sz="2400" dirty="0" err="1" smtClean="0"/>
              <a:t>coccinea</a:t>
            </a:r>
            <a:r>
              <a:rPr lang="en-US" altLang="en-US" sz="2400" dirty="0" smtClean="0"/>
              <a:t>, Salvia </a:t>
            </a:r>
            <a:r>
              <a:rPr lang="en-US" altLang="en-US" sz="2400" dirty="0" err="1" smtClean="0"/>
              <a:t>azurea</a:t>
            </a:r>
            <a:r>
              <a:rPr lang="en-US" altLang="en-US" sz="2400" dirty="0" smtClean="0"/>
              <a:t>)</a:t>
            </a:r>
          </a:p>
          <a:p>
            <a:pPr lvl="2" eaLnBrk="1" hangingPunct="1">
              <a:lnSpc>
                <a:spcPct val="90000"/>
              </a:lnSpc>
            </a:pPr>
            <a:r>
              <a:rPr lang="en-US" altLang="en-US" sz="1800" dirty="0" smtClean="0"/>
              <a:t>Hummingbirds</a:t>
            </a:r>
          </a:p>
          <a:p>
            <a:pPr lvl="1" eaLnBrk="1" hangingPunct="1">
              <a:lnSpc>
                <a:spcPct val="90000"/>
              </a:lnSpc>
            </a:pPr>
            <a:r>
              <a:rPr lang="en-US" altLang="en-US" sz="2400" dirty="0" smtClean="0"/>
              <a:t>River Oats (</a:t>
            </a:r>
            <a:r>
              <a:rPr lang="en-US" altLang="en-US" sz="2400" dirty="0" err="1" smtClean="0"/>
              <a:t>Chasmantium</a:t>
            </a:r>
            <a:r>
              <a:rPr lang="en-US" altLang="en-US" sz="2400" dirty="0" smtClean="0"/>
              <a:t> </a:t>
            </a:r>
            <a:r>
              <a:rPr lang="en-US" altLang="en-US" sz="2400" dirty="0" err="1" smtClean="0"/>
              <a:t>latifolia</a:t>
            </a:r>
            <a:r>
              <a:rPr lang="en-US" altLang="en-US" sz="2400" dirty="0" smtClean="0"/>
              <a:t>)</a:t>
            </a:r>
          </a:p>
          <a:p>
            <a:pPr lvl="2" eaLnBrk="1" hangingPunct="1">
              <a:lnSpc>
                <a:spcPct val="90000"/>
              </a:lnSpc>
            </a:pPr>
            <a:r>
              <a:rPr lang="en-US" altLang="en-US" sz="1800" dirty="0" smtClean="0"/>
              <a:t>Indigo Bunting, Chipping Sparrow, White-throated Sparrow, Eastern Towhee, American Goldfinch, Tufted Titmouse, Carolina Chickadee, Northern Cardinal</a:t>
            </a:r>
          </a:p>
          <a:p>
            <a:pPr lvl="1" eaLnBrk="1" hangingPunct="1">
              <a:lnSpc>
                <a:spcPct val="90000"/>
              </a:lnSpc>
            </a:pPr>
            <a:r>
              <a:rPr lang="en-US" altLang="en-US" sz="2400" dirty="0" smtClean="0"/>
              <a:t>Coral Bean</a:t>
            </a:r>
          </a:p>
          <a:p>
            <a:pPr lvl="2" eaLnBrk="1" hangingPunct="1">
              <a:lnSpc>
                <a:spcPct val="90000"/>
              </a:lnSpc>
            </a:pPr>
            <a:r>
              <a:rPr lang="en-US" altLang="en-US" sz="1800" dirty="0" smtClean="0"/>
              <a:t>Hummingbirds</a:t>
            </a:r>
          </a:p>
          <a:p>
            <a:pPr eaLnBrk="1" hangingPunct="1">
              <a:lnSpc>
                <a:spcPct val="90000"/>
              </a:lnSpc>
            </a:pPr>
            <a:endParaRPr lang="en-US" alt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5029200"/>
            <a:ext cx="3050257" cy="20211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820" y="4212174"/>
            <a:ext cx="1522272" cy="22931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3205" y="962720"/>
            <a:ext cx="1235330" cy="16471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0" y="1502039"/>
            <a:ext cx="1902675" cy="146777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1084" y="885271"/>
            <a:ext cx="2271872" cy="141992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4150" y="2113865"/>
            <a:ext cx="1739850" cy="180944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7876" y="3117977"/>
            <a:ext cx="2361131" cy="1770848"/>
          </a:xfrm>
          <a:prstGeom prst="rect">
            <a:avLst/>
          </a:prstGeom>
        </p:spPr>
      </p:pic>
    </p:spTree>
    <p:extLst>
      <p:ext uri="{BB962C8B-B14F-4D97-AF65-F5344CB8AC3E}">
        <p14:creationId xmlns:p14="http://schemas.microsoft.com/office/powerpoint/2010/main" val="1613738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9086" y="47171"/>
            <a:ext cx="3906840"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Herbaceous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381000" y="1143000"/>
            <a:ext cx="38862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000" dirty="0" smtClean="0"/>
              <a:t>Coreopsis </a:t>
            </a:r>
          </a:p>
          <a:p>
            <a:pPr lvl="2" eaLnBrk="1" hangingPunct="1">
              <a:lnSpc>
                <a:spcPct val="90000"/>
              </a:lnSpc>
            </a:pPr>
            <a:r>
              <a:rPr lang="en-US" altLang="en-US" sz="1600" dirty="0" smtClean="0"/>
              <a:t>American Goldfinch, Indigo bunting, Eastern Towhee, White-throated Sparrow, Chipping Sparrow, Tufted Titmouse, Carolina Chickadee, Northern Cardinal</a:t>
            </a:r>
          </a:p>
          <a:p>
            <a:pPr lvl="1" eaLnBrk="1" hangingPunct="1">
              <a:lnSpc>
                <a:spcPct val="90000"/>
              </a:lnSpc>
            </a:pPr>
            <a:r>
              <a:rPr lang="en-US" altLang="en-US" sz="2000" dirty="0" smtClean="0"/>
              <a:t>Beebalm (</a:t>
            </a:r>
            <a:r>
              <a:rPr lang="en-US" altLang="en-US" sz="2000" dirty="0" err="1" smtClean="0"/>
              <a:t>Monarda</a:t>
            </a:r>
            <a:r>
              <a:rPr lang="en-US" altLang="en-US" sz="2000" dirty="0" smtClean="0"/>
              <a:t> sp.)</a:t>
            </a:r>
          </a:p>
          <a:p>
            <a:pPr lvl="2" eaLnBrk="1" hangingPunct="1">
              <a:lnSpc>
                <a:spcPct val="90000"/>
              </a:lnSpc>
            </a:pPr>
            <a:r>
              <a:rPr lang="en-US" altLang="en-US" sz="1600" dirty="0" smtClean="0"/>
              <a:t>Hummingbirds</a:t>
            </a:r>
          </a:p>
          <a:p>
            <a:pPr lvl="1" eaLnBrk="1" hangingPunct="1">
              <a:lnSpc>
                <a:spcPct val="90000"/>
              </a:lnSpc>
            </a:pPr>
            <a:r>
              <a:rPr lang="en-US" altLang="en-US" sz="2000" dirty="0" err="1" smtClean="0"/>
              <a:t>Blackeyes</a:t>
            </a:r>
            <a:r>
              <a:rPr lang="en-US" altLang="en-US" sz="2000" dirty="0" smtClean="0"/>
              <a:t> </a:t>
            </a:r>
            <a:r>
              <a:rPr lang="en-US" altLang="en-US" sz="2000" dirty="0" err="1" smtClean="0"/>
              <a:t>susan</a:t>
            </a:r>
            <a:r>
              <a:rPr lang="en-US" altLang="en-US" sz="2000" dirty="0" smtClean="0"/>
              <a:t> (</a:t>
            </a:r>
            <a:r>
              <a:rPr lang="en-US" altLang="en-US" sz="2000" dirty="0" err="1" smtClean="0"/>
              <a:t>Rudbeckia</a:t>
            </a:r>
            <a:r>
              <a:rPr lang="en-US" altLang="en-US" sz="2000" dirty="0" smtClean="0"/>
              <a:t> </a:t>
            </a:r>
            <a:r>
              <a:rPr lang="en-US" altLang="en-US" sz="2000" dirty="0" err="1" smtClean="0"/>
              <a:t>sp</a:t>
            </a:r>
            <a:r>
              <a:rPr lang="en-US" altLang="en-US" sz="2000" dirty="0" smtClean="0"/>
              <a:t>)</a:t>
            </a:r>
          </a:p>
          <a:p>
            <a:pPr lvl="2" eaLnBrk="1" hangingPunct="1">
              <a:lnSpc>
                <a:spcPct val="90000"/>
              </a:lnSpc>
            </a:pPr>
            <a:r>
              <a:rPr lang="en-US" altLang="en-US" sz="1600" dirty="0" smtClean="0"/>
              <a:t>American Goldfinch, Chipping Sparrow, White-throated Sparrow, Eastern Towhee, Carolina Chickadee, Tufted Titmouse, Indigo Bunting</a:t>
            </a:r>
          </a:p>
          <a:p>
            <a:pPr eaLnBrk="1" hangingPunct="1">
              <a:lnSpc>
                <a:spcPct val="90000"/>
              </a:lnSpc>
            </a:pPr>
            <a:endParaRPr lang="en-US" altLang="en-US" sz="24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846" y="1502385"/>
            <a:ext cx="2120014" cy="14140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555002"/>
            <a:ext cx="1768736" cy="13265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105" y="930967"/>
            <a:ext cx="1572767" cy="16002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538" y="2698135"/>
            <a:ext cx="3063462" cy="229759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0991" y="5188099"/>
            <a:ext cx="2239560" cy="167967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2666" y="4674205"/>
            <a:ext cx="1802557" cy="155856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2285" y="3157136"/>
            <a:ext cx="1938338" cy="1276350"/>
          </a:xfrm>
          <a:prstGeom prst="rect">
            <a:avLst/>
          </a:prstGeom>
        </p:spPr>
      </p:pic>
    </p:spTree>
    <p:extLst>
      <p:ext uri="{BB962C8B-B14F-4D97-AF65-F5344CB8AC3E}">
        <p14:creationId xmlns:p14="http://schemas.microsoft.com/office/powerpoint/2010/main" val="2827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0"/>
            <a:ext cx="7772400" cy="1143000"/>
          </a:xfrm>
        </p:spPr>
        <p:txBody>
          <a:bodyPr/>
          <a:lstStyle/>
          <a:p>
            <a:pPr eaLnBrk="1" hangingPunct="1"/>
            <a:r>
              <a:rPr lang="en-US" altLang="en-US" dirty="0" smtClean="0">
                <a:solidFill>
                  <a:srgbClr val="FFFF00"/>
                </a:solidFill>
              </a:rPr>
              <a:t>Georgia Yard Birds</a:t>
            </a:r>
          </a:p>
        </p:txBody>
      </p:sp>
      <p:sp>
        <p:nvSpPr>
          <p:cNvPr id="8195" name="Rectangle 3"/>
          <p:cNvSpPr>
            <a:spLocks noGrp="1" noChangeArrowheads="1"/>
          </p:cNvSpPr>
          <p:nvPr>
            <p:ph type="body" idx="1"/>
          </p:nvPr>
        </p:nvSpPr>
        <p:spPr>
          <a:xfrm>
            <a:off x="228600" y="1371600"/>
            <a:ext cx="8534400" cy="4953000"/>
          </a:xfrm>
        </p:spPr>
        <p:txBody>
          <a:bodyPr/>
          <a:lstStyle/>
          <a:p>
            <a:pPr eaLnBrk="1" hangingPunct="1"/>
            <a:r>
              <a:rPr lang="en-US" altLang="en-US" b="1" dirty="0" smtClean="0"/>
              <a:t>Residents </a:t>
            </a:r>
            <a:r>
              <a:rPr lang="en-US" altLang="en-US" dirty="0" smtClean="0"/>
              <a:t>(year round)</a:t>
            </a:r>
          </a:p>
          <a:p>
            <a:pPr lvl="1" eaLnBrk="1" hangingPunct="1"/>
            <a:r>
              <a:rPr lang="en-US" altLang="en-US" dirty="0" smtClean="0"/>
              <a:t>Cardinal, Chickadee, Titmouse, Woodpeckers</a:t>
            </a:r>
          </a:p>
          <a:p>
            <a:pPr eaLnBrk="1" hangingPunct="1"/>
            <a:r>
              <a:rPr lang="en-US" altLang="en-US" b="1" dirty="0" smtClean="0"/>
              <a:t>Short Distance Migrants</a:t>
            </a:r>
            <a:r>
              <a:rPr lang="en-US" altLang="en-US" dirty="0" smtClean="0"/>
              <a:t> (winter in southeast)</a:t>
            </a:r>
          </a:p>
          <a:p>
            <a:pPr lvl="1" eaLnBrk="1" hangingPunct="1"/>
            <a:r>
              <a:rPr lang="en-US" altLang="en-US" dirty="0" smtClean="0"/>
              <a:t>White-throated Sparrow, Ruby-crowned Kinglet</a:t>
            </a:r>
          </a:p>
          <a:p>
            <a:pPr eaLnBrk="1" hangingPunct="1"/>
            <a:r>
              <a:rPr lang="en-US" altLang="en-US" b="1" dirty="0" smtClean="0"/>
              <a:t>Long Distance Migrants</a:t>
            </a:r>
            <a:r>
              <a:rPr lang="en-US" altLang="en-US" dirty="0" smtClean="0"/>
              <a:t> (leave the US.) </a:t>
            </a:r>
          </a:p>
          <a:p>
            <a:pPr lvl="1" eaLnBrk="1" hangingPunct="1"/>
            <a:r>
              <a:rPr lang="en-US" altLang="en-US" dirty="0" smtClean="0"/>
              <a:t>Thrushes, Warblers, Tanagers</a:t>
            </a:r>
          </a:p>
        </p:txBody>
      </p:sp>
    </p:spTree>
    <p:extLst>
      <p:ext uri="{BB962C8B-B14F-4D97-AF65-F5344CB8AC3E}">
        <p14:creationId xmlns:p14="http://schemas.microsoft.com/office/powerpoint/2010/main" val="2315620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9086" y="47171"/>
            <a:ext cx="3906840" cy="1015663"/>
          </a:xfrm>
          <a:prstGeom prst="rect">
            <a:avLst/>
          </a:prstGeom>
          <a:noFill/>
        </p:spPr>
        <p:txBody>
          <a:bodyPr wrap="none">
            <a:spAutoFit/>
          </a:bodyPr>
          <a:lstStyle/>
          <a:p>
            <a:pPr algn="ctr">
              <a:defRPr/>
            </a:pPr>
            <a:r>
              <a:rPr lang="en-US" sz="6000" dirty="0" smtClean="0">
                <a:solidFill>
                  <a:schemeClr val="bg1"/>
                </a:solidFill>
                <a:latin typeface="+mn-lt"/>
                <a:cs typeface="Arial" charset="0"/>
              </a:rPr>
              <a:t>Herbaceous</a:t>
            </a:r>
            <a:endParaRPr lang="en-US" sz="6000" dirty="0">
              <a:solidFill>
                <a:schemeClr val="bg1"/>
              </a:solidFill>
              <a:latin typeface="+mn-lt"/>
              <a:cs typeface="Arial" charset="0"/>
            </a:endParaRPr>
          </a:p>
        </p:txBody>
      </p:sp>
      <p:sp>
        <p:nvSpPr>
          <p:cNvPr id="3" name="Rectangle 3"/>
          <p:cNvSpPr txBox="1">
            <a:spLocks noChangeArrowheads="1"/>
          </p:cNvSpPr>
          <p:nvPr/>
        </p:nvSpPr>
        <p:spPr>
          <a:xfrm>
            <a:off x="-228600" y="1295400"/>
            <a:ext cx="41910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lnSpc>
                <a:spcPct val="90000"/>
              </a:lnSpc>
            </a:pPr>
            <a:r>
              <a:rPr lang="en-US" altLang="en-US" sz="2000" dirty="0" smtClean="0"/>
              <a:t>Goldenrod </a:t>
            </a:r>
            <a:r>
              <a:rPr lang="en-US" altLang="en-US" sz="2000" dirty="0"/>
              <a:t>(</a:t>
            </a:r>
            <a:r>
              <a:rPr lang="en-US" altLang="en-US" sz="2000" dirty="0" err="1"/>
              <a:t>Solidago</a:t>
            </a:r>
            <a:r>
              <a:rPr lang="en-US" altLang="en-US" sz="2000" dirty="0"/>
              <a:t> sp.)</a:t>
            </a:r>
          </a:p>
          <a:p>
            <a:pPr lvl="2" eaLnBrk="1" hangingPunct="1">
              <a:lnSpc>
                <a:spcPct val="90000"/>
              </a:lnSpc>
            </a:pPr>
            <a:r>
              <a:rPr lang="en-US" sz="1600" dirty="0"/>
              <a:t>Gall larvae provide an excellent source of nutrition in the winter for birds such as the chickadee or </a:t>
            </a:r>
            <a:r>
              <a:rPr lang="en-US" sz="1600" dirty="0" smtClean="0"/>
              <a:t>woodpecker</a:t>
            </a:r>
            <a:endParaRPr lang="en-US" altLang="en-US" sz="2000" dirty="0" smtClean="0"/>
          </a:p>
          <a:p>
            <a:pPr lvl="1" eaLnBrk="1" hangingPunct="1">
              <a:lnSpc>
                <a:spcPct val="90000"/>
              </a:lnSpc>
            </a:pPr>
            <a:r>
              <a:rPr lang="en-US" altLang="en-US" sz="2000" dirty="0" smtClean="0"/>
              <a:t>Little </a:t>
            </a:r>
            <a:r>
              <a:rPr lang="en-US" altLang="en-US" sz="2000" dirty="0"/>
              <a:t>bluestem </a:t>
            </a:r>
            <a:r>
              <a:rPr lang="en-US" altLang="en-US" sz="2000" dirty="0" smtClean="0"/>
              <a:t>(</a:t>
            </a:r>
            <a:r>
              <a:rPr lang="en-US" altLang="en-US" sz="2000" dirty="0" err="1" smtClean="0"/>
              <a:t>Schizachyrium</a:t>
            </a:r>
            <a:r>
              <a:rPr lang="en-US" altLang="en-US" sz="2000" dirty="0" smtClean="0"/>
              <a:t> </a:t>
            </a:r>
            <a:r>
              <a:rPr lang="en-US" altLang="en-US" sz="2000" dirty="0" err="1" smtClean="0"/>
              <a:t>scoparium</a:t>
            </a:r>
            <a:r>
              <a:rPr lang="en-US" altLang="en-US" sz="2000" dirty="0" smtClean="0"/>
              <a:t>)</a:t>
            </a:r>
          </a:p>
          <a:p>
            <a:pPr lvl="2" eaLnBrk="1" hangingPunct="1">
              <a:lnSpc>
                <a:spcPct val="90000"/>
              </a:lnSpc>
            </a:pPr>
            <a:r>
              <a:rPr lang="en-US" sz="1600" dirty="0"/>
              <a:t>upland game birds, rosy finches and juncos, as well as chipping, field, and tree sparrows</a:t>
            </a:r>
            <a:endParaRPr lang="en-US" altLang="en-US" sz="1600" dirty="0" smtClean="0"/>
          </a:p>
          <a:p>
            <a:pPr lvl="1" eaLnBrk="1" hangingPunct="1">
              <a:lnSpc>
                <a:spcPct val="90000"/>
              </a:lnSpc>
            </a:pPr>
            <a:r>
              <a:rPr lang="en-US" altLang="en-US" sz="2000" dirty="0" smtClean="0"/>
              <a:t>Purple </a:t>
            </a:r>
            <a:r>
              <a:rPr lang="en-US" altLang="en-US" sz="2000" dirty="0" err="1" smtClean="0"/>
              <a:t>lovegrass</a:t>
            </a:r>
            <a:endParaRPr lang="en-US" altLang="en-US" sz="2000" dirty="0" smtClean="0"/>
          </a:p>
          <a:p>
            <a:pPr lvl="2" eaLnBrk="1" hangingPunct="1">
              <a:lnSpc>
                <a:spcPct val="90000"/>
              </a:lnSpc>
            </a:pPr>
            <a:r>
              <a:rPr lang="en-US" altLang="en-US" sz="1600" dirty="0" smtClean="0"/>
              <a:t>Various birds use as cover, nest material, and seed for food</a:t>
            </a:r>
          </a:p>
          <a:p>
            <a:pPr lvl="1" eaLnBrk="1" hangingPunct="1">
              <a:lnSpc>
                <a:spcPct val="90000"/>
              </a:lnSpc>
            </a:pPr>
            <a:endParaRPr lang="en-US" altLang="en-US" sz="2000" dirty="0" smtClean="0"/>
          </a:p>
          <a:p>
            <a:pPr eaLnBrk="1" hangingPunct="1">
              <a:lnSpc>
                <a:spcPct val="90000"/>
              </a:lnSpc>
            </a:pPr>
            <a:endParaRPr lang="en-US" altLang="en-US" sz="24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743200"/>
            <a:ext cx="2362200" cy="2013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932226"/>
            <a:ext cx="3171396" cy="2112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996" y="4953000"/>
            <a:ext cx="2367000" cy="17752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4953000"/>
            <a:ext cx="2108757" cy="1634346"/>
          </a:xfrm>
          <a:prstGeom prst="rect">
            <a:avLst/>
          </a:prstGeom>
        </p:spPr>
      </p:pic>
    </p:spTree>
    <p:extLst>
      <p:ext uri="{BB962C8B-B14F-4D97-AF65-F5344CB8AC3E}">
        <p14:creationId xmlns:p14="http://schemas.microsoft.com/office/powerpoint/2010/main" val="1128939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4572000"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1000"/>
            <a:ext cx="4572000" cy="6096000"/>
          </a:xfrm>
          <a:prstGeom prst="rect">
            <a:avLst/>
          </a:prstGeom>
        </p:spPr>
      </p:pic>
    </p:spTree>
    <p:extLst>
      <p:ext uri="{BB962C8B-B14F-4D97-AF65-F5344CB8AC3E}">
        <p14:creationId xmlns:p14="http://schemas.microsoft.com/office/powerpoint/2010/main" val="2246438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Wildlife License Plates</a:t>
            </a:r>
          </a:p>
        </p:txBody>
      </p:sp>
      <p:sp>
        <p:nvSpPr>
          <p:cNvPr id="77827" name="Content Placeholder 2"/>
          <p:cNvSpPr>
            <a:spLocks noGrp="1"/>
          </p:cNvSpPr>
          <p:nvPr>
            <p:ph idx="1"/>
          </p:nvPr>
        </p:nvSpPr>
        <p:spPr>
          <a:xfrm>
            <a:off x="4953000" y="1600200"/>
            <a:ext cx="3825875" cy="4525963"/>
          </a:xfrm>
        </p:spPr>
        <p:txBody>
          <a:bodyPr/>
          <a:lstStyle/>
          <a:p>
            <a:r>
              <a:rPr lang="en-US" altLang="en-US" sz="2800" smtClean="0">
                <a:latin typeface="Arial" panose="020B0604020202020204" pitchFamily="34" charset="0"/>
              </a:rPr>
              <a:t>Upgrade for only $25 and show your support!</a:t>
            </a:r>
          </a:p>
          <a:p>
            <a:r>
              <a:rPr lang="en-US" altLang="en-US" sz="2800" smtClean="0">
                <a:latin typeface="Arial" panose="020B0604020202020204" pitchFamily="34" charset="0"/>
              </a:rPr>
              <a:t>$19 of each tag purchase and $20 of every renewal  goes to conserving Georgia wildlife.</a:t>
            </a:r>
          </a:p>
          <a:p>
            <a:endParaRPr lang="en-US" altLang="en-US" sz="2800" smtClean="0">
              <a:latin typeface="Arial" panose="020B0604020202020204" pitchFamily="34" charset="0"/>
            </a:endParaRPr>
          </a:p>
        </p:txBody>
      </p:sp>
      <p:pic>
        <p:nvPicPr>
          <p:cNvPr id="778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295400"/>
            <a:ext cx="421798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descr="P:\License Plates\For Bookmarks\Old Nongame Tags (Eag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3559175"/>
            <a:ext cx="19748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76800"/>
            <a:ext cx="198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8" descr="P:\License Plates\For Bookmarks\Old Nongame Tags (Humming Bir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557588"/>
            <a:ext cx="19748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27325" y="4876800"/>
            <a:ext cx="198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400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Show Your Support</a:t>
            </a:r>
          </a:p>
        </p:txBody>
      </p:sp>
      <p:sp>
        <p:nvSpPr>
          <p:cNvPr id="3" name="Content Placeholder 2"/>
          <p:cNvSpPr>
            <a:spLocks noGrp="1"/>
          </p:cNvSpPr>
          <p:nvPr>
            <p:ph idx="1"/>
          </p:nvPr>
        </p:nvSpPr>
        <p:spPr>
          <a:xfrm>
            <a:off x="457200" y="1600200"/>
            <a:ext cx="6096000" cy="4876800"/>
          </a:xfrm>
        </p:spPr>
        <p:txBody>
          <a:bodyPr/>
          <a:lstStyle/>
          <a:p>
            <a:pPr marL="0" indent="0">
              <a:spcAft>
                <a:spcPts val="0"/>
              </a:spcAft>
              <a:buFont typeface="Arial" charset="0"/>
              <a:buNone/>
              <a:defRPr/>
            </a:pPr>
            <a:r>
              <a:rPr lang="en-US" sz="1400" dirty="0" smtClean="0"/>
              <a:t>At </a:t>
            </a:r>
            <a:r>
              <a:rPr lang="en-US" sz="1400" smtClean="0"/>
              <a:t>Your County Tag </a:t>
            </a:r>
            <a:r>
              <a:rPr lang="en-US" sz="1400" dirty="0" smtClean="0"/>
              <a:t>Office:</a:t>
            </a:r>
          </a:p>
          <a:p>
            <a:pPr marL="457200" indent="-457200">
              <a:spcAft>
                <a:spcPts val="0"/>
              </a:spcAft>
              <a:buFont typeface="+mj-lt"/>
              <a:buAutoNum type="arabicPeriod"/>
              <a:defRPr/>
            </a:pPr>
            <a:r>
              <a:rPr lang="en-US" sz="1400" b="0" dirty="0" smtClean="0"/>
              <a:t>Ask </a:t>
            </a:r>
            <a:r>
              <a:rPr lang="en-US" sz="1400" b="0" dirty="0"/>
              <a:t>for a wildlife plate </a:t>
            </a:r>
          </a:p>
          <a:p>
            <a:pPr marL="457200" indent="-457200">
              <a:spcAft>
                <a:spcPts val="0"/>
              </a:spcAft>
              <a:buFont typeface="+mj-lt"/>
              <a:buAutoNum type="arabicPeriod"/>
              <a:defRPr/>
            </a:pPr>
            <a:r>
              <a:rPr lang="en-US" sz="1400" b="0" dirty="0" smtClean="0"/>
              <a:t>Pay </a:t>
            </a:r>
            <a:r>
              <a:rPr lang="en-US" sz="1400" b="0" dirty="0"/>
              <a:t>the fee. Wildlife plates cost only $25 more than a standard peach plate. The total cost is $25 for the plate, plus the standard $20 registration fee you will pay for any tag and any applicable ad-valorem taxes</a:t>
            </a:r>
            <a:r>
              <a:rPr lang="en-US" sz="1400" b="0" dirty="0" smtClean="0"/>
              <a:t>.</a:t>
            </a:r>
          </a:p>
          <a:p>
            <a:pPr marL="457200" indent="-457200">
              <a:spcAft>
                <a:spcPts val="0"/>
              </a:spcAft>
              <a:buFont typeface="+mj-lt"/>
              <a:buAutoNum type="arabicPeriod"/>
              <a:defRPr/>
            </a:pPr>
            <a:r>
              <a:rPr lang="en-US" sz="1400" b="0" dirty="0" smtClean="0"/>
              <a:t>Receive </a:t>
            </a:r>
            <a:r>
              <a:rPr lang="en-US" sz="1400" b="0" dirty="0"/>
              <a:t>a temporary tag from the county </a:t>
            </a:r>
            <a:endParaRPr lang="en-US" sz="1400" b="0" dirty="0" smtClean="0"/>
          </a:p>
          <a:p>
            <a:pPr marL="457200" indent="-457200">
              <a:spcAft>
                <a:spcPts val="0"/>
              </a:spcAft>
              <a:buFont typeface="+mj-lt"/>
              <a:buAutoNum type="arabicPeriod"/>
              <a:defRPr/>
            </a:pPr>
            <a:r>
              <a:rPr lang="en-US" sz="1400" b="0" dirty="0" smtClean="0"/>
              <a:t>Watch </a:t>
            </a:r>
            <a:r>
              <a:rPr lang="en-US" sz="1400" b="0" dirty="0"/>
              <a:t>the mail for your wildlife tag. It can arrive as soon as within a week</a:t>
            </a:r>
            <a:r>
              <a:rPr lang="en-US" sz="1400" b="0" dirty="0" smtClean="0"/>
              <a:t>!</a:t>
            </a:r>
            <a:r>
              <a:rPr lang="en-US" sz="1400" b="0" dirty="0"/>
              <a:t> </a:t>
            </a:r>
          </a:p>
          <a:p>
            <a:pPr marL="0" indent="0">
              <a:spcAft>
                <a:spcPts val="0"/>
              </a:spcAft>
              <a:buFont typeface="Arial" charset="0"/>
              <a:buNone/>
              <a:defRPr/>
            </a:pPr>
            <a:r>
              <a:rPr lang="en-US" sz="1400" dirty="0"/>
              <a:t>When buying a car:</a:t>
            </a:r>
            <a:endParaRPr lang="en-US" sz="1400" b="0" dirty="0"/>
          </a:p>
          <a:p>
            <a:pPr marL="457200" indent="-457200">
              <a:spcAft>
                <a:spcPts val="0"/>
              </a:spcAft>
              <a:buFont typeface="+mj-lt"/>
              <a:buAutoNum type="arabicPeriod"/>
              <a:defRPr/>
            </a:pPr>
            <a:r>
              <a:rPr lang="en-US" sz="1400" b="0" dirty="0"/>
              <a:t>Many Georgia car dealers offer the option to purchase a tag when you buy a vehicle. Simply ask them to upgrade you to a wildlife tag when you're asked what kind of tag you </a:t>
            </a:r>
            <a:r>
              <a:rPr lang="en-US" sz="1400" b="0" dirty="0" smtClean="0"/>
              <a:t>want!</a:t>
            </a:r>
          </a:p>
          <a:p>
            <a:pPr marL="0" indent="0">
              <a:spcAft>
                <a:spcPts val="0"/>
              </a:spcAft>
              <a:buFont typeface="Arial" charset="0"/>
              <a:buNone/>
              <a:defRPr/>
            </a:pPr>
            <a:r>
              <a:rPr lang="en-US" sz="1400" dirty="0" smtClean="0"/>
              <a:t>Renewing </a:t>
            </a:r>
            <a:r>
              <a:rPr lang="en-US" sz="1400" dirty="0"/>
              <a:t>Your Wildlife Tag</a:t>
            </a:r>
          </a:p>
          <a:p>
            <a:pPr marL="457200" indent="-457200">
              <a:spcAft>
                <a:spcPts val="0"/>
              </a:spcAft>
              <a:buFont typeface="+mj-lt"/>
              <a:buAutoNum type="arabicPeriod"/>
              <a:defRPr/>
            </a:pPr>
            <a:r>
              <a:rPr lang="en-US" sz="1400" b="0" dirty="0"/>
              <a:t>You can renew at your county tag office or -- in most counties -- online. </a:t>
            </a:r>
          </a:p>
          <a:p>
            <a:pPr marL="457200" indent="-457200">
              <a:spcAft>
                <a:spcPts val="0"/>
              </a:spcAft>
              <a:buFont typeface="+mj-lt"/>
              <a:buAutoNum type="arabicPeriod"/>
              <a:defRPr/>
            </a:pPr>
            <a:r>
              <a:rPr lang="en-US" sz="1400" b="0" dirty="0"/>
              <a:t>Renewing a wildlife tag costs only $25 a year, plus the standard $20 registration fee and applicable ad-valorem taxes.  </a:t>
            </a:r>
          </a:p>
          <a:p>
            <a:pPr marL="457200" indent="-457200">
              <a:spcAft>
                <a:spcPts val="0"/>
              </a:spcAft>
              <a:buFont typeface="+mj-lt"/>
              <a:buAutoNum type="arabicPeriod"/>
              <a:defRPr/>
            </a:pPr>
            <a:endParaRPr lang="en-US" sz="1400" b="0" dirty="0"/>
          </a:p>
        </p:txBody>
      </p:sp>
      <p:pic>
        <p:nvPicPr>
          <p:cNvPr id="79876" name="Picture 3" descr="P:\License Plates\For Bookmarks\New Nongame Tag(Eag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738" y="1181100"/>
            <a:ext cx="1644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P:\License Plates\For Bookmarks\Old Nongame Tags (Eag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738" y="5127625"/>
            <a:ext cx="16462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3170238"/>
            <a:ext cx="1646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5" descr="P:\License Plates\For Bookmarks\Old Nongame Tags (Humming Bir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114800"/>
            <a:ext cx="1646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42138" y="2176463"/>
            <a:ext cx="1646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285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r>
              <a:rPr lang="en-US" altLang="en-US" dirty="0" smtClean="0"/>
              <a:t>Questions</a:t>
            </a:r>
          </a:p>
        </p:txBody>
      </p:sp>
      <p:sp>
        <p:nvSpPr>
          <p:cNvPr id="6" name="Rectangle 3"/>
          <p:cNvSpPr txBox="1">
            <a:spLocks noChangeArrowheads="1"/>
          </p:cNvSpPr>
          <p:nvPr/>
        </p:nvSpPr>
        <p:spPr>
          <a:xfrm>
            <a:off x="304800" y="2209800"/>
            <a:ext cx="8534400" cy="5105400"/>
          </a:xfrm>
          <a:prstGeom prst="rect">
            <a:avLst/>
          </a:prstGeom>
        </p:spPr>
        <p:txBody>
          <a:bodyPr/>
          <a:lstStyle>
            <a:lvl1pPr marL="342900" indent="-342900" algn="l" rtl="0" eaLnBrk="0" fontAlgn="base" hangingPunct="0">
              <a:spcBef>
                <a:spcPct val="20000"/>
              </a:spcBef>
              <a:spcAft>
                <a:spcPct val="0"/>
              </a:spcAft>
              <a:buClr>
                <a:srgbClr val="8F5122"/>
              </a:buClr>
              <a:buFont typeface="Arial" panose="020B0604020202020204" pitchFamily="34" charset="0"/>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8F5122"/>
              </a:buClr>
              <a:buFont typeface="Wingdings" panose="05000000000000000000" pitchFamily="2" charset="2"/>
              <a:buChar char="§"/>
              <a:defRPr sz="2800" b="1"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8F5122"/>
              </a:buClr>
              <a:buChar char="o"/>
              <a:defRPr sz="2400" b="1"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8F5122"/>
              </a:buClr>
              <a:buFont typeface="Arial" panose="020B0604020202020204" pitchFamily="34" charset="0"/>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8F5122"/>
              </a:buClr>
              <a:buChar char="•"/>
              <a:defRPr sz="2000" b="1"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eaLnBrk="1" hangingPunct="1">
              <a:lnSpc>
                <a:spcPct val="90000"/>
              </a:lnSpc>
              <a:buNone/>
            </a:pPr>
            <a:r>
              <a:rPr lang="en-US" altLang="en-US" sz="3200" dirty="0" smtClean="0"/>
              <a:t>Eamonn Leonard </a:t>
            </a:r>
          </a:p>
          <a:p>
            <a:pPr marL="457200" lvl="1" indent="0" algn="ctr" eaLnBrk="1" hangingPunct="1">
              <a:lnSpc>
                <a:spcPct val="90000"/>
              </a:lnSpc>
              <a:buNone/>
            </a:pPr>
            <a:r>
              <a:rPr lang="en-US" altLang="en-US" sz="3200" dirty="0" smtClean="0"/>
              <a:t>eamonn.leonard@dnr.ga.gov</a:t>
            </a:r>
          </a:p>
          <a:p>
            <a:pPr marL="457200" lvl="1" indent="0" algn="ctr" eaLnBrk="1" hangingPunct="1">
              <a:lnSpc>
                <a:spcPct val="90000"/>
              </a:lnSpc>
              <a:buNone/>
            </a:pPr>
            <a:endParaRPr lang="en-US" altLang="en-US" sz="2400" dirty="0" smtClean="0"/>
          </a:p>
          <a:p>
            <a:pPr lvl="1" algn="ctr" eaLnBrk="1" hangingPunct="1">
              <a:lnSpc>
                <a:spcPct val="90000"/>
              </a:lnSpc>
            </a:pPr>
            <a:endParaRPr lang="en-US" altLang="en-US" sz="3200" dirty="0" smtClean="0"/>
          </a:p>
          <a:p>
            <a:pPr algn="ctr" eaLnBrk="1" hangingPunct="1">
              <a:lnSpc>
                <a:spcPct val="90000"/>
              </a:lnSpc>
            </a:pPr>
            <a:endParaRPr lang="en-US" altLang="en-US" sz="3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8200" y="-228600"/>
            <a:ext cx="7772400" cy="1447800"/>
          </a:xfrm>
        </p:spPr>
        <p:txBody>
          <a:bodyPr/>
          <a:lstStyle/>
          <a:p>
            <a:pPr eaLnBrk="1" hangingPunct="1"/>
            <a:r>
              <a:rPr lang="en-US" altLang="en-US" sz="4000" dirty="0" smtClean="0">
                <a:solidFill>
                  <a:srgbClr val="FFFF00"/>
                </a:solidFill>
              </a:rPr>
              <a:t>Resident Birds</a:t>
            </a:r>
            <a:br>
              <a:rPr lang="en-US" altLang="en-US" sz="4000" dirty="0" smtClean="0">
                <a:solidFill>
                  <a:srgbClr val="FFFF00"/>
                </a:solidFill>
              </a:rPr>
            </a:br>
            <a:r>
              <a:rPr lang="en-US" altLang="en-US" sz="2400" dirty="0" smtClean="0">
                <a:solidFill>
                  <a:srgbClr val="FFFF00"/>
                </a:solidFill>
              </a:rPr>
              <a:t>Using permanently available food sources</a:t>
            </a:r>
            <a:endParaRPr lang="en-US" altLang="en-US" sz="4000" dirty="0" smtClean="0">
              <a:solidFill>
                <a:srgbClr val="FFFF00"/>
              </a:solidFill>
            </a:endParaRPr>
          </a:p>
        </p:txBody>
      </p:sp>
      <p:sp>
        <p:nvSpPr>
          <p:cNvPr id="9219" name="Rectangle 3"/>
          <p:cNvSpPr>
            <a:spLocks noGrp="1" noChangeArrowheads="1"/>
          </p:cNvSpPr>
          <p:nvPr>
            <p:ph type="body" idx="1"/>
          </p:nvPr>
        </p:nvSpPr>
        <p:spPr>
          <a:xfrm>
            <a:off x="419100" y="1447800"/>
            <a:ext cx="8610600" cy="4419600"/>
          </a:xfrm>
        </p:spPr>
        <p:txBody>
          <a:bodyPr/>
          <a:lstStyle/>
          <a:p>
            <a:pPr eaLnBrk="1" hangingPunct="1"/>
            <a:r>
              <a:rPr lang="en-US" altLang="en-US" b="1" dirty="0" err="1" smtClean="0"/>
              <a:t>Granivores</a:t>
            </a:r>
            <a:r>
              <a:rPr lang="en-US" altLang="en-US" dirty="0" smtClean="0"/>
              <a:t> - eat seeds</a:t>
            </a:r>
          </a:p>
          <a:p>
            <a:pPr lvl="1" eaLnBrk="1" hangingPunct="1"/>
            <a:r>
              <a:rPr lang="en-US" altLang="en-US" dirty="0" smtClean="0"/>
              <a:t>Often will visit feeders</a:t>
            </a:r>
          </a:p>
          <a:p>
            <a:pPr lvl="1" eaLnBrk="1" hangingPunct="1"/>
            <a:r>
              <a:rPr lang="en-US" altLang="en-US" dirty="0" smtClean="0"/>
              <a:t>Various types of feeders</a:t>
            </a:r>
          </a:p>
          <a:p>
            <a:pPr eaLnBrk="1" hangingPunct="1"/>
            <a:r>
              <a:rPr lang="en-US" altLang="en-US" b="1" dirty="0" err="1" smtClean="0"/>
              <a:t>Frugivores</a:t>
            </a:r>
            <a:r>
              <a:rPr lang="en-US" altLang="en-US" dirty="0" smtClean="0"/>
              <a:t> - eat fruit and berries</a:t>
            </a:r>
          </a:p>
          <a:p>
            <a:pPr lvl="1" eaLnBrk="1" hangingPunct="1"/>
            <a:r>
              <a:rPr lang="en-US" altLang="en-US" dirty="0" smtClean="0"/>
              <a:t>Visit fruiting shrubs, berries</a:t>
            </a:r>
          </a:p>
          <a:p>
            <a:pPr eaLnBrk="1" hangingPunct="1"/>
            <a:r>
              <a:rPr lang="en-US" altLang="en-US" b="1" dirty="0" smtClean="0"/>
              <a:t>Carnivores </a:t>
            </a:r>
            <a:r>
              <a:rPr lang="en-US" altLang="en-US" dirty="0" smtClean="0"/>
              <a:t>– eat other animals</a:t>
            </a:r>
          </a:p>
          <a:p>
            <a:pPr lvl="1" eaLnBrk="1" hangingPunct="1"/>
            <a:r>
              <a:rPr lang="en-US" altLang="en-US" dirty="0" smtClean="0"/>
              <a:t>Hawks and Owls</a:t>
            </a:r>
          </a:p>
          <a:p>
            <a:pPr lvl="1" eaLnBrk="1" hangingPunct="1"/>
            <a:r>
              <a:rPr lang="en-US" altLang="en-US" dirty="0" smtClean="0"/>
              <a:t>Visit your feeders to catch birds</a:t>
            </a:r>
          </a:p>
        </p:txBody>
      </p:sp>
    </p:spTree>
    <p:extLst>
      <p:ext uri="{BB962C8B-B14F-4D97-AF65-F5344CB8AC3E}">
        <p14:creationId xmlns:p14="http://schemas.microsoft.com/office/powerpoint/2010/main" val="3095498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6096000" cy="1143000"/>
          </a:xfrm>
        </p:spPr>
        <p:txBody>
          <a:bodyPr/>
          <a:lstStyle/>
          <a:p>
            <a:pPr eaLnBrk="1" hangingPunct="1"/>
            <a:r>
              <a:rPr lang="en-US" altLang="en-US" sz="4000" dirty="0" smtClean="0">
                <a:solidFill>
                  <a:srgbClr val="FFFF00"/>
                </a:solidFill>
              </a:rPr>
              <a:t>Common Resident Birds</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03811"/>
            <a:ext cx="1747520"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9706" y="1125583"/>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02406" y="1103811"/>
            <a:ext cx="148541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4012473"/>
            <a:ext cx="2499033" cy="189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24962" y="1096553"/>
            <a:ext cx="2520588" cy="183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034321" y="4132998"/>
            <a:ext cx="3962400" cy="164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7000" y="3657600"/>
            <a:ext cx="2238375" cy="1790700"/>
          </a:xfrm>
          <a:prstGeom prst="rect">
            <a:avLst/>
          </a:prstGeom>
        </p:spPr>
      </p:pic>
      <p:grpSp>
        <p:nvGrpSpPr>
          <p:cNvPr id="18" name="Group 17"/>
          <p:cNvGrpSpPr/>
          <p:nvPr/>
        </p:nvGrpSpPr>
        <p:grpSpPr>
          <a:xfrm>
            <a:off x="-28303" y="2893926"/>
            <a:ext cx="9307453" cy="3342806"/>
            <a:chOff x="-28303" y="2893926"/>
            <a:chExt cx="9307453" cy="3342806"/>
          </a:xfrm>
        </p:grpSpPr>
        <p:sp>
          <p:nvSpPr>
            <p:cNvPr id="19" name="TextBox 18"/>
            <p:cNvSpPr txBox="1"/>
            <p:nvPr/>
          </p:nvSpPr>
          <p:spPr>
            <a:xfrm>
              <a:off x="-28303" y="3263258"/>
              <a:ext cx="2133600" cy="369332"/>
            </a:xfrm>
            <a:prstGeom prst="rect">
              <a:avLst/>
            </a:prstGeom>
            <a:noFill/>
          </p:spPr>
          <p:txBody>
            <a:bodyPr wrap="square" rtlCol="0">
              <a:spAutoFit/>
            </a:bodyPr>
            <a:lstStyle/>
            <a:p>
              <a:r>
                <a:rPr lang="en-US" dirty="0" smtClean="0"/>
                <a:t>Northern Cardinal</a:t>
              </a:r>
              <a:endParaRPr lang="en-US" dirty="0"/>
            </a:p>
          </p:txBody>
        </p:sp>
        <p:sp>
          <p:nvSpPr>
            <p:cNvPr id="20" name="TextBox 19"/>
            <p:cNvSpPr txBox="1"/>
            <p:nvPr/>
          </p:nvSpPr>
          <p:spPr>
            <a:xfrm>
              <a:off x="7145550" y="3173268"/>
              <a:ext cx="2133600" cy="369332"/>
            </a:xfrm>
            <a:prstGeom prst="rect">
              <a:avLst/>
            </a:prstGeom>
            <a:noFill/>
          </p:spPr>
          <p:txBody>
            <a:bodyPr wrap="square" rtlCol="0">
              <a:spAutoFit/>
            </a:bodyPr>
            <a:lstStyle/>
            <a:p>
              <a:r>
                <a:rPr lang="en-US" dirty="0" smtClean="0"/>
                <a:t>Tufted Titmouse</a:t>
              </a:r>
              <a:endParaRPr lang="en-US" dirty="0"/>
            </a:p>
          </p:txBody>
        </p:sp>
        <p:sp>
          <p:nvSpPr>
            <p:cNvPr id="21" name="TextBox 20"/>
            <p:cNvSpPr txBox="1"/>
            <p:nvPr/>
          </p:nvSpPr>
          <p:spPr>
            <a:xfrm>
              <a:off x="5486400" y="5726668"/>
              <a:ext cx="2133600" cy="369332"/>
            </a:xfrm>
            <a:prstGeom prst="rect">
              <a:avLst/>
            </a:prstGeom>
            <a:noFill/>
          </p:spPr>
          <p:txBody>
            <a:bodyPr wrap="square" rtlCol="0">
              <a:spAutoFit/>
            </a:bodyPr>
            <a:lstStyle/>
            <a:p>
              <a:r>
                <a:rPr lang="en-US" dirty="0" smtClean="0"/>
                <a:t>House Sparrow</a:t>
              </a:r>
              <a:endParaRPr lang="en-US" dirty="0"/>
            </a:p>
          </p:txBody>
        </p:sp>
        <p:sp>
          <p:nvSpPr>
            <p:cNvPr id="22" name="TextBox 21"/>
            <p:cNvSpPr txBox="1"/>
            <p:nvPr/>
          </p:nvSpPr>
          <p:spPr>
            <a:xfrm>
              <a:off x="2752181" y="5408526"/>
              <a:ext cx="2133600" cy="646331"/>
            </a:xfrm>
            <a:prstGeom prst="rect">
              <a:avLst/>
            </a:prstGeom>
            <a:noFill/>
          </p:spPr>
          <p:txBody>
            <a:bodyPr wrap="square" rtlCol="0">
              <a:spAutoFit/>
            </a:bodyPr>
            <a:lstStyle/>
            <a:p>
              <a:r>
                <a:rPr lang="en-US" dirty="0" smtClean="0"/>
                <a:t>Yellow-throated Warbler</a:t>
              </a:r>
              <a:endParaRPr lang="en-US" dirty="0"/>
            </a:p>
          </p:txBody>
        </p:sp>
        <p:sp>
          <p:nvSpPr>
            <p:cNvPr id="23" name="TextBox 22"/>
            <p:cNvSpPr txBox="1"/>
            <p:nvPr/>
          </p:nvSpPr>
          <p:spPr>
            <a:xfrm>
              <a:off x="124097" y="5867400"/>
              <a:ext cx="2133600" cy="369332"/>
            </a:xfrm>
            <a:prstGeom prst="rect">
              <a:avLst/>
            </a:prstGeom>
            <a:noFill/>
          </p:spPr>
          <p:txBody>
            <a:bodyPr wrap="square" rtlCol="0">
              <a:spAutoFit/>
            </a:bodyPr>
            <a:lstStyle/>
            <a:p>
              <a:r>
                <a:rPr lang="en-US" dirty="0" smtClean="0"/>
                <a:t>Carolina Wren</a:t>
              </a:r>
              <a:endParaRPr lang="en-US" dirty="0"/>
            </a:p>
          </p:txBody>
        </p:sp>
        <p:sp>
          <p:nvSpPr>
            <p:cNvPr id="24" name="TextBox 23"/>
            <p:cNvSpPr txBox="1"/>
            <p:nvPr/>
          </p:nvSpPr>
          <p:spPr>
            <a:xfrm>
              <a:off x="2004376" y="2909475"/>
              <a:ext cx="2261429" cy="369332"/>
            </a:xfrm>
            <a:prstGeom prst="rect">
              <a:avLst/>
            </a:prstGeom>
            <a:noFill/>
          </p:spPr>
          <p:txBody>
            <a:bodyPr wrap="square" rtlCol="0">
              <a:spAutoFit/>
            </a:bodyPr>
            <a:lstStyle/>
            <a:p>
              <a:r>
                <a:rPr lang="en-US" dirty="0" smtClean="0"/>
                <a:t>Carolina Chickadee</a:t>
              </a:r>
              <a:endParaRPr lang="en-US" dirty="0"/>
            </a:p>
          </p:txBody>
        </p:sp>
        <p:sp>
          <p:nvSpPr>
            <p:cNvPr id="25" name="TextBox 24"/>
            <p:cNvSpPr txBox="1"/>
            <p:nvPr/>
          </p:nvSpPr>
          <p:spPr>
            <a:xfrm>
              <a:off x="4781820" y="2893926"/>
              <a:ext cx="2133600" cy="369332"/>
            </a:xfrm>
            <a:prstGeom prst="rect">
              <a:avLst/>
            </a:prstGeom>
            <a:noFill/>
          </p:spPr>
          <p:txBody>
            <a:bodyPr wrap="square" rtlCol="0">
              <a:spAutoFit/>
            </a:bodyPr>
            <a:lstStyle/>
            <a:p>
              <a:r>
                <a:rPr lang="en-US" dirty="0" smtClean="0"/>
                <a:t>Blue Jay</a:t>
              </a:r>
              <a:endParaRPr lang="en-US" dirty="0"/>
            </a:p>
          </p:txBody>
        </p:sp>
      </p:grpSp>
    </p:spTree>
    <p:extLst>
      <p:ext uri="{BB962C8B-B14F-4D97-AF65-F5344CB8AC3E}">
        <p14:creationId xmlns:p14="http://schemas.microsoft.com/office/powerpoint/2010/main" val="3980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85800" y="0"/>
            <a:ext cx="7772400" cy="1143000"/>
          </a:xfrm>
        </p:spPr>
        <p:txBody>
          <a:bodyPr/>
          <a:lstStyle/>
          <a:p>
            <a:pPr eaLnBrk="1" hangingPunct="1"/>
            <a:r>
              <a:rPr lang="en-US" altLang="en-US" smtClean="0">
                <a:solidFill>
                  <a:srgbClr val="FFFF00"/>
                </a:solidFill>
              </a:rPr>
              <a:t>Resident Woodpeckers</a:t>
            </a:r>
            <a:endParaRPr lang="en-US" altLang="en-US" smtClean="0"/>
          </a:p>
        </p:txBody>
      </p:sp>
      <p:pic>
        <p:nvPicPr>
          <p:cNvPr id="11267" name="Picture 102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71" y="1087585"/>
            <a:ext cx="1740621" cy="264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01425" y="2898102"/>
            <a:ext cx="2362200" cy="294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91000" y="1073331"/>
            <a:ext cx="2430050" cy="363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422" y="3124200"/>
            <a:ext cx="2042828" cy="2723771"/>
          </a:xfrm>
          <a:prstGeom prst="rect">
            <a:avLst/>
          </a:prstGeom>
        </p:spPr>
      </p:pic>
      <p:grpSp>
        <p:nvGrpSpPr>
          <p:cNvPr id="12" name="Group 11"/>
          <p:cNvGrpSpPr/>
          <p:nvPr/>
        </p:nvGrpSpPr>
        <p:grpSpPr>
          <a:xfrm>
            <a:off x="0" y="3692072"/>
            <a:ext cx="9135291" cy="2463670"/>
            <a:chOff x="0" y="3692072"/>
            <a:chExt cx="9135291" cy="2463670"/>
          </a:xfrm>
        </p:grpSpPr>
        <p:sp>
          <p:nvSpPr>
            <p:cNvPr id="13" name="TextBox 12"/>
            <p:cNvSpPr txBox="1"/>
            <p:nvPr/>
          </p:nvSpPr>
          <p:spPr>
            <a:xfrm>
              <a:off x="0" y="3692072"/>
              <a:ext cx="2078454" cy="369332"/>
            </a:xfrm>
            <a:prstGeom prst="rect">
              <a:avLst/>
            </a:prstGeom>
            <a:noFill/>
          </p:spPr>
          <p:txBody>
            <a:bodyPr wrap="none" rtlCol="0">
              <a:spAutoFit/>
            </a:bodyPr>
            <a:lstStyle/>
            <a:p>
              <a:r>
                <a:rPr lang="en-US" dirty="0" smtClean="0"/>
                <a:t>Hairy Woodpecker</a:t>
              </a:r>
              <a:endParaRPr lang="en-US" dirty="0"/>
            </a:p>
          </p:txBody>
        </p:sp>
        <p:sp>
          <p:nvSpPr>
            <p:cNvPr id="14" name="TextBox 13"/>
            <p:cNvSpPr txBox="1"/>
            <p:nvPr/>
          </p:nvSpPr>
          <p:spPr>
            <a:xfrm>
              <a:off x="4219321" y="4648200"/>
              <a:ext cx="2373407" cy="369332"/>
            </a:xfrm>
            <a:prstGeom prst="rect">
              <a:avLst/>
            </a:prstGeom>
            <a:noFill/>
          </p:spPr>
          <p:txBody>
            <a:bodyPr wrap="none" rtlCol="0">
              <a:spAutoFit/>
            </a:bodyPr>
            <a:lstStyle/>
            <a:p>
              <a:r>
                <a:rPr lang="en-US" dirty="0" smtClean="0"/>
                <a:t>Pileated Woodpecker</a:t>
              </a:r>
              <a:endParaRPr lang="en-US" dirty="0"/>
            </a:p>
          </p:txBody>
        </p:sp>
        <p:sp>
          <p:nvSpPr>
            <p:cNvPr id="15" name="TextBox 14"/>
            <p:cNvSpPr txBox="1"/>
            <p:nvPr/>
          </p:nvSpPr>
          <p:spPr>
            <a:xfrm>
              <a:off x="6428460" y="5786410"/>
              <a:ext cx="2706831" cy="369332"/>
            </a:xfrm>
            <a:prstGeom prst="rect">
              <a:avLst/>
            </a:prstGeom>
            <a:noFill/>
          </p:spPr>
          <p:txBody>
            <a:bodyPr wrap="none" rtlCol="0">
              <a:spAutoFit/>
            </a:bodyPr>
            <a:lstStyle/>
            <a:p>
              <a:r>
                <a:rPr lang="en-US" dirty="0" smtClean="0"/>
                <a:t>Red-bellied Woodpecker</a:t>
              </a:r>
              <a:endParaRPr lang="en-US" dirty="0"/>
            </a:p>
          </p:txBody>
        </p:sp>
        <p:sp>
          <p:nvSpPr>
            <p:cNvPr id="16" name="TextBox 15"/>
            <p:cNvSpPr txBox="1"/>
            <p:nvPr/>
          </p:nvSpPr>
          <p:spPr>
            <a:xfrm>
              <a:off x="2212459" y="5786410"/>
              <a:ext cx="1826141" cy="369332"/>
            </a:xfrm>
            <a:prstGeom prst="rect">
              <a:avLst/>
            </a:prstGeom>
            <a:noFill/>
          </p:spPr>
          <p:txBody>
            <a:bodyPr wrap="none" rtlCol="0">
              <a:spAutoFit/>
            </a:bodyPr>
            <a:lstStyle/>
            <a:p>
              <a:r>
                <a:rPr lang="en-US" dirty="0" smtClean="0"/>
                <a:t>Northern Flicker</a:t>
              </a:r>
              <a:endParaRPr lang="en-US" dirty="0"/>
            </a:p>
          </p:txBody>
        </p:sp>
      </p:grpSp>
    </p:spTree>
    <p:extLst>
      <p:ext uri="{BB962C8B-B14F-4D97-AF65-F5344CB8AC3E}">
        <p14:creationId xmlns:p14="http://schemas.microsoft.com/office/powerpoint/2010/main" val="16504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5257800" cy="1066800"/>
          </a:xfrm>
        </p:spPr>
        <p:txBody>
          <a:bodyPr/>
          <a:lstStyle/>
          <a:p>
            <a:pPr eaLnBrk="1" hangingPunct="1"/>
            <a:r>
              <a:rPr lang="en-US" altLang="en-US" dirty="0" smtClean="0">
                <a:solidFill>
                  <a:srgbClr val="FFFF00"/>
                </a:solidFill>
              </a:rPr>
              <a:t>Owls of Georgia</a:t>
            </a:r>
            <a:br>
              <a:rPr lang="en-US" altLang="en-US" dirty="0" smtClean="0">
                <a:solidFill>
                  <a:srgbClr val="FFFF00"/>
                </a:solidFill>
              </a:rPr>
            </a:br>
            <a:r>
              <a:rPr lang="en-US" altLang="en-US" sz="2400" dirty="0" smtClean="0">
                <a:solidFill>
                  <a:srgbClr val="FFFF00"/>
                </a:solidFill>
              </a:rPr>
              <a:t>All possible Yard Birds</a:t>
            </a:r>
            <a:endParaRPr lang="en-US" altLang="en-US" dirty="0" smtClean="0">
              <a:solidFill>
                <a:srgbClr val="FFFF00"/>
              </a:solidFill>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966913"/>
            <a:ext cx="2571750"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98717" y="1104770"/>
            <a:ext cx="2571750" cy="321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47369" y="3433763"/>
            <a:ext cx="2286000" cy="242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78659" y="0"/>
            <a:ext cx="2165341"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76200" y="3273879"/>
            <a:ext cx="9025022" cy="2911537"/>
            <a:chOff x="76200" y="3273879"/>
            <a:chExt cx="9025022" cy="2911537"/>
          </a:xfrm>
        </p:grpSpPr>
        <p:sp>
          <p:nvSpPr>
            <p:cNvPr id="13" name="TextBox 12"/>
            <p:cNvSpPr txBox="1"/>
            <p:nvPr/>
          </p:nvSpPr>
          <p:spPr>
            <a:xfrm>
              <a:off x="76200" y="5181600"/>
              <a:ext cx="1338828" cy="369332"/>
            </a:xfrm>
            <a:prstGeom prst="rect">
              <a:avLst/>
            </a:prstGeom>
            <a:noFill/>
          </p:spPr>
          <p:txBody>
            <a:bodyPr wrap="none" rtlCol="0">
              <a:spAutoFit/>
            </a:bodyPr>
            <a:lstStyle/>
            <a:p>
              <a:r>
                <a:rPr lang="en-US" dirty="0" smtClean="0"/>
                <a:t>Barred Owl</a:t>
              </a:r>
              <a:endParaRPr lang="en-US" dirty="0"/>
            </a:p>
          </p:txBody>
        </p:sp>
        <p:sp>
          <p:nvSpPr>
            <p:cNvPr id="14" name="TextBox 13"/>
            <p:cNvSpPr txBox="1"/>
            <p:nvPr/>
          </p:nvSpPr>
          <p:spPr>
            <a:xfrm>
              <a:off x="7967578" y="3273879"/>
              <a:ext cx="1133644" cy="369332"/>
            </a:xfrm>
            <a:prstGeom prst="rect">
              <a:avLst/>
            </a:prstGeom>
            <a:noFill/>
          </p:spPr>
          <p:txBody>
            <a:bodyPr wrap="none" rtlCol="0">
              <a:spAutoFit/>
            </a:bodyPr>
            <a:lstStyle/>
            <a:p>
              <a:r>
                <a:rPr lang="en-US" dirty="0" smtClean="0"/>
                <a:t>Barn Owl</a:t>
              </a:r>
              <a:endParaRPr lang="en-US" dirty="0"/>
            </a:p>
          </p:txBody>
        </p:sp>
        <p:sp>
          <p:nvSpPr>
            <p:cNvPr id="15" name="TextBox 14"/>
            <p:cNvSpPr txBox="1"/>
            <p:nvPr/>
          </p:nvSpPr>
          <p:spPr>
            <a:xfrm>
              <a:off x="5433877" y="5816084"/>
              <a:ext cx="2351926" cy="369332"/>
            </a:xfrm>
            <a:prstGeom prst="rect">
              <a:avLst/>
            </a:prstGeom>
            <a:noFill/>
          </p:spPr>
          <p:txBody>
            <a:bodyPr wrap="none" rtlCol="0">
              <a:spAutoFit/>
            </a:bodyPr>
            <a:lstStyle/>
            <a:p>
              <a:r>
                <a:rPr lang="en-US" dirty="0" smtClean="0"/>
                <a:t>Eastern Screech Owl</a:t>
              </a:r>
              <a:endParaRPr lang="en-US" dirty="0"/>
            </a:p>
          </p:txBody>
        </p:sp>
        <p:sp>
          <p:nvSpPr>
            <p:cNvPr id="16" name="TextBox 15"/>
            <p:cNvSpPr txBox="1"/>
            <p:nvPr/>
          </p:nvSpPr>
          <p:spPr>
            <a:xfrm>
              <a:off x="2745764" y="4316321"/>
              <a:ext cx="2044149" cy="369332"/>
            </a:xfrm>
            <a:prstGeom prst="rect">
              <a:avLst/>
            </a:prstGeom>
            <a:noFill/>
          </p:spPr>
          <p:txBody>
            <a:bodyPr wrap="none" rtlCol="0">
              <a:spAutoFit/>
            </a:bodyPr>
            <a:lstStyle/>
            <a:p>
              <a:r>
                <a:rPr lang="en-US" dirty="0" smtClean="0"/>
                <a:t>Great Horned Owl</a:t>
              </a:r>
              <a:endParaRPr lang="en-US" dirty="0"/>
            </a:p>
          </p:txBody>
        </p:sp>
      </p:grpSp>
    </p:spTree>
    <p:extLst>
      <p:ext uri="{BB962C8B-B14F-4D97-AF65-F5344CB8AC3E}">
        <p14:creationId xmlns:p14="http://schemas.microsoft.com/office/powerpoint/2010/main" val="22112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0"/>
            <a:ext cx="7772400" cy="1143000"/>
          </a:xfrm>
        </p:spPr>
        <p:txBody>
          <a:bodyPr/>
          <a:lstStyle/>
          <a:p>
            <a:pPr eaLnBrk="1" hangingPunct="1"/>
            <a:r>
              <a:rPr lang="en-US" altLang="en-US" dirty="0" smtClean="0">
                <a:solidFill>
                  <a:srgbClr val="FFFF00"/>
                </a:solidFill>
              </a:rPr>
              <a:t>Raptors of Georgia</a:t>
            </a:r>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2757"/>
          <a:stretch/>
        </p:blipFill>
        <p:spPr bwMode="auto">
          <a:xfrm>
            <a:off x="90578" y="1143000"/>
            <a:ext cx="2271622" cy="33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73634" y="990239"/>
            <a:ext cx="194994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78637" y="214052"/>
            <a:ext cx="2265363" cy="282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889" r="14769"/>
          <a:stretch/>
        </p:blipFill>
        <p:spPr bwMode="auto">
          <a:xfrm>
            <a:off x="2361599" y="4033816"/>
            <a:ext cx="1981200" cy="283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301" y="1382056"/>
            <a:ext cx="1780223" cy="2667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8970" y="3731228"/>
            <a:ext cx="3166069" cy="2160842"/>
          </a:xfrm>
          <a:prstGeom prst="rect">
            <a:avLst/>
          </a:prstGeom>
        </p:spPr>
      </p:pic>
      <p:grpSp>
        <p:nvGrpSpPr>
          <p:cNvPr id="16" name="Group 15"/>
          <p:cNvGrpSpPr/>
          <p:nvPr/>
        </p:nvGrpSpPr>
        <p:grpSpPr>
          <a:xfrm>
            <a:off x="90577" y="3011269"/>
            <a:ext cx="9289167" cy="3197518"/>
            <a:chOff x="90577" y="3011269"/>
            <a:chExt cx="9289167" cy="3197518"/>
          </a:xfrm>
        </p:grpSpPr>
        <p:sp>
          <p:nvSpPr>
            <p:cNvPr id="17" name="TextBox 16"/>
            <p:cNvSpPr txBox="1"/>
            <p:nvPr/>
          </p:nvSpPr>
          <p:spPr>
            <a:xfrm>
              <a:off x="6781800" y="3011269"/>
              <a:ext cx="2597944" cy="369332"/>
            </a:xfrm>
            <a:prstGeom prst="rect">
              <a:avLst/>
            </a:prstGeom>
            <a:noFill/>
          </p:spPr>
          <p:txBody>
            <a:bodyPr wrap="square" rtlCol="0">
              <a:spAutoFit/>
            </a:bodyPr>
            <a:lstStyle/>
            <a:p>
              <a:r>
                <a:rPr lang="en-US" dirty="0" smtClean="0"/>
                <a:t>Red Shouldered Hawk</a:t>
              </a:r>
              <a:endParaRPr lang="en-US" dirty="0"/>
            </a:p>
          </p:txBody>
        </p:sp>
        <p:sp>
          <p:nvSpPr>
            <p:cNvPr id="18" name="TextBox 17"/>
            <p:cNvSpPr txBox="1"/>
            <p:nvPr/>
          </p:nvSpPr>
          <p:spPr>
            <a:xfrm>
              <a:off x="2715418" y="3361896"/>
              <a:ext cx="2161382" cy="369332"/>
            </a:xfrm>
            <a:prstGeom prst="rect">
              <a:avLst/>
            </a:prstGeom>
            <a:noFill/>
          </p:spPr>
          <p:txBody>
            <a:bodyPr wrap="square" rtlCol="0">
              <a:spAutoFit/>
            </a:bodyPr>
            <a:lstStyle/>
            <a:p>
              <a:r>
                <a:rPr lang="en-US" dirty="0" smtClean="0"/>
                <a:t>American Kestrel</a:t>
              </a:r>
              <a:endParaRPr lang="en-US" dirty="0"/>
            </a:p>
          </p:txBody>
        </p:sp>
        <p:sp>
          <p:nvSpPr>
            <p:cNvPr id="19" name="TextBox 18"/>
            <p:cNvSpPr txBox="1"/>
            <p:nvPr/>
          </p:nvSpPr>
          <p:spPr>
            <a:xfrm>
              <a:off x="2361599" y="3669268"/>
              <a:ext cx="2147888" cy="369332"/>
            </a:xfrm>
            <a:prstGeom prst="rect">
              <a:avLst/>
            </a:prstGeom>
            <a:noFill/>
          </p:spPr>
          <p:txBody>
            <a:bodyPr wrap="square" rtlCol="0">
              <a:spAutoFit/>
            </a:bodyPr>
            <a:lstStyle/>
            <a:p>
              <a:r>
                <a:rPr lang="en-US" dirty="0" smtClean="0"/>
                <a:t>Cooper’s Hawk</a:t>
              </a:r>
              <a:endParaRPr lang="en-US" dirty="0"/>
            </a:p>
          </p:txBody>
        </p:sp>
        <p:sp>
          <p:nvSpPr>
            <p:cNvPr id="20" name="TextBox 19"/>
            <p:cNvSpPr txBox="1"/>
            <p:nvPr/>
          </p:nvSpPr>
          <p:spPr>
            <a:xfrm>
              <a:off x="90577" y="4419600"/>
              <a:ext cx="2989353" cy="369332"/>
            </a:xfrm>
            <a:prstGeom prst="rect">
              <a:avLst/>
            </a:prstGeom>
            <a:noFill/>
          </p:spPr>
          <p:txBody>
            <a:bodyPr wrap="square" rtlCol="0">
              <a:spAutoFit/>
            </a:bodyPr>
            <a:lstStyle/>
            <a:p>
              <a:r>
                <a:rPr lang="en-US" dirty="0" smtClean="0"/>
                <a:t>Red Tailed Hawk</a:t>
              </a:r>
              <a:endParaRPr lang="en-US" dirty="0"/>
            </a:p>
          </p:txBody>
        </p:sp>
        <p:sp>
          <p:nvSpPr>
            <p:cNvPr id="21" name="TextBox 20"/>
            <p:cNvSpPr txBox="1"/>
            <p:nvPr/>
          </p:nvSpPr>
          <p:spPr>
            <a:xfrm>
              <a:off x="4786301" y="4015684"/>
              <a:ext cx="1690699" cy="369332"/>
            </a:xfrm>
            <a:prstGeom prst="rect">
              <a:avLst/>
            </a:prstGeom>
            <a:noFill/>
          </p:spPr>
          <p:txBody>
            <a:bodyPr wrap="square" rtlCol="0">
              <a:spAutoFit/>
            </a:bodyPr>
            <a:lstStyle/>
            <a:p>
              <a:r>
                <a:rPr lang="en-US" dirty="0" smtClean="0"/>
                <a:t>Osprey</a:t>
              </a:r>
              <a:endParaRPr lang="en-US" dirty="0"/>
            </a:p>
          </p:txBody>
        </p:sp>
        <p:sp>
          <p:nvSpPr>
            <p:cNvPr id="22" name="TextBox 21"/>
            <p:cNvSpPr txBox="1"/>
            <p:nvPr/>
          </p:nvSpPr>
          <p:spPr>
            <a:xfrm>
              <a:off x="6781800" y="5839455"/>
              <a:ext cx="2597944" cy="369332"/>
            </a:xfrm>
            <a:prstGeom prst="rect">
              <a:avLst/>
            </a:prstGeom>
            <a:noFill/>
          </p:spPr>
          <p:txBody>
            <a:bodyPr wrap="square" rtlCol="0">
              <a:spAutoFit/>
            </a:bodyPr>
            <a:lstStyle/>
            <a:p>
              <a:r>
                <a:rPr lang="en-US" dirty="0" smtClean="0"/>
                <a:t>Loggerhead shrike</a:t>
              </a:r>
              <a:endParaRPr lang="en-US" dirty="0"/>
            </a:p>
          </p:txBody>
        </p:sp>
      </p:grpSp>
    </p:spTree>
    <p:extLst>
      <p:ext uri="{BB962C8B-B14F-4D97-AF65-F5344CB8AC3E}">
        <p14:creationId xmlns:p14="http://schemas.microsoft.com/office/powerpoint/2010/main" val="2302678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a:xfrm>
            <a:off x="685800" y="-76200"/>
            <a:ext cx="7772400" cy="1143000"/>
          </a:xfrm>
        </p:spPr>
        <p:txBody>
          <a:bodyPr/>
          <a:lstStyle/>
          <a:p>
            <a:pPr eaLnBrk="1" hangingPunct="1"/>
            <a:r>
              <a:rPr lang="en-US" altLang="en-US" sz="4000" dirty="0" smtClean="0">
                <a:solidFill>
                  <a:srgbClr val="FFFF00"/>
                </a:solidFill>
              </a:rPr>
              <a:t>Short Distance Migrants</a:t>
            </a:r>
            <a:br>
              <a:rPr lang="en-US" altLang="en-US" sz="4000" dirty="0" smtClean="0">
                <a:solidFill>
                  <a:srgbClr val="FFFF00"/>
                </a:solidFill>
              </a:rPr>
            </a:br>
            <a:r>
              <a:rPr lang="en-US" altLang="en-US" sz="2400" dirty="0" smtClean="0">
                <a:solidFill>
                  <a:srgbClr val="FFFF00"/>
                </a:solidFill>
              </a:rPr>
              <a:t>Winter in your yard</a:t>
            </a:r>
          </a:p>
        </p:txBody>
      </p:sp>
      <p:pic>
        <p:nvPicPr>
          <p:cNvPr id="14339" name="Picture 205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5675" y="1155501"/>
            <a:ext cx="2667000" cy="177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205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339"/>
          <a:stretch/>
        </p:blipFill>
        <p:spPr bwMode="auto">
          <a:xfrm>
            <a:off x="5638800" y="3652324"/>
            <a:ext cx="3308350"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205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72215" y="1125021"/>
            <a:ext cx="291418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05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0" y="1066800"/>
            <a:ext cx="20136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205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34983" y="3961839"/>
            <a:ext cx="2514600" cy="20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6047" y="3940010"/>
            <a:ext cx="1793064" cy="1973354"/>
          </a:xfrm>
          <a:prstGeom prst="rect">
            <a:avLst/>
          </a:prstGeom>
        </p:spPr>
      </p:pic>
      <p:grpSp>
        <p:nvGrpSpPr>
          <p:cNvPr id="16" name="Group 15"/>
          <p:cNvGrpSpPr/>
          <p:nvPr/>
        </p:nvGrpSpPr>
        <p:grpSpPr>
          <a:xfrm>
            <a:off x="-34834" y="2895600"/>
            <a:ext cx="9255034" cy="3395265"/>
            <a:chOff x="-34834" y="2895600"/>
            <a:chExt cx="9255034" cy="3395265"/>
          </a:xfrm>
        </p:grpSpPr>
        <p:sp>
          <p:nvSpPr>
            <p:cNvPr id="17" name="TextBox 16"/>
            <p:cNvSpPr txBox="1"/>
            <p:nvPr/>
          </p:nvSpPr>
          <p:spPr>
            <a:xfrm>
              <a:off x="-34834" y="3516868"/>
              <a:ext cx="2819400" cy="369332"/>
            </a:xfrm>
            <a:prstGeom prst="rect">
              <a:avLst/>
            </a:prstGeom>
            <a:noFill/>
          </p:spPr>
          <p:txBody>
            <a:bodyPr wrap="square" rtlCol="0">
              <a:spAutoFit/>
            </a:bodyPr>
            <a:lstStyle/>
            <a:p>
              <a:r>
                <a:rPr lang="en-US" dirty="0" smtClean="0"/>
                <a:t>Yellow-bellied Sapsucker</a:t>
              </a:r>
              <a:endParaRPr lang="en-US" dirty="0"/>
            </a:p>
          </p:txBody>
        </p:sp>
        <p:sp>
          <p:nvSpPr>
            <p:cNvPr id="18" name="TextBox 17"/>
            <p:cNvSpPr txBox="1"/>
            <p:nvPr/>
          </p:nvSpPr>
          <p:spPr>
            <a:xfrm>
              <a:off x="2929054" y="3396734"/>
              <a:ext cx="2819400" cy="369332"/>
            </a:xfrm>
            <a:prstGeom prst="rect">
              <a:avLst/>
            </a:prstGeom>
            <a:noFill/>
          </p:spPr>
          <p:txBody>
            <a:bodyPr wrap="square" rtlCol="0">
              <a:spAutoFit/>
            </a:bodyPr>
            <a:lstStyle/>
            <a:p>
              <a:r>
                <a:rPr lang="en-US" dirty="0" smtClean="0"/>
                <a:t>Cedar Waxwing</a:t>
              </a:r>
              <a:endParaRPr lang="en-US" dirty="0"/>
            </a:p>
          </p:txBody>
        </p:sp>
        <p:sp>
          <p:nvSpPr>
            <p:cNvPr id="19" name="TextBox 18"/>
            <p:cNvSpPr txBox="1"/>
            <p:nvPr/>
          </p:nvSpPr>
          <p:spPr>
            <a:xfrm>
              <a:off x="3454270" y="5879068"/>
              <a:ext cx="1236617" cy="369332"/>
            </a:xfrm>
            <a:prstGeom prst="rect">
              <a:avLst/>
            </a:prstGeom>
            <a:noFill/>
          </p:spPr>
          <p:txBody>
            <a:bodyPr wrap="square" rtlCol="0">
              <a:spAutoFit/>
            </a:bodyPr>
            <a:lstStyle/>
            <a:p>
              <a:r>
                <a:rPr lang="en-US" dirty="0" smtClean="0"/>
                <a:t>Goldfinch</a:t>
              </a:r>
              <a:endParaRPr lang="en-US" dirty="0"/>
            </a:p>
          </p:txBody>
        </p:sp>
        <p:sp>
          <p:nvSpPr>
            <p:cNvPr id="20" name="TextBox 19"/>
            <p:cNvSpPr txBox="1"/>
            <p:nvPr/>
          </p:nvSpPr>
          <p:spPr>
            <a:xfrm>
              <a:off x="5883275" y="5921533"/>
              <a:ext cx="2819400" cy="369332"/>
            </a:xfrm>
            <a:prstGeom prst="rect">
              <a:avLst/>
            </a:prstGeom>
            <a:noFill/>
          </p:spPr>
          <p:txBody>
            <a:bodyPr wrap="square" rtlCol="0">
              <a:spAutoFit/>
            </a:bodyPr>
            <a:lstStyle/>
            <a:p>
              <a:r>
                <a:rPr lang="en-US" dirty="0" smtClean="0"/>
                <a:t>White throated Sparrow</a:t>
              </a:r>
              <a:endParaRPr lang="en-US" dirty="0"/>
            </a:p>
          </p:txBody>
        </p:sp>
        <p:sp>
          <p:nvSpPr>
            <p:cNvPr id="21" name="TextBox 20"/>
            <p:cNvSpPr txBox="1"/>
            <p:nvPr/>
          </p:nvSpPr>
          <p:spPr>
            <a:xfrm>
              <a:off x="76200" y="5879068"/>
              <a:ext cx="2819400" cy="369332"/>
            </a:xfrm>
            <a:prstGeom prst="rect">
              <a:avLst/>
            </a:prstGeom>
            <a:noFill/>
          </p:spPr>
          <p:txBody>
            <a:bodyPr wrap="square" rtlCol="0">
              <a:spAutoFit/>
            </a:bodyPr>
            <a:lstStyle/>
            <a:p>
              <a:r>
                <a:rPr lang="en-US" dirty="0" smtClean="0"/>
                <a:t>Dark-eyed Junco</a:t>
              </a:r>
              <a:endParaRPr lang="en-US" dirty="0"/>
            </a:p>
          </p:txBody>
        </p:sp>
        <p:sp>
          <p:nvSpPr>
            <p:cNvPr id="22" name="TextBox 21"/>
            <p:cNvSpPr txBox="1"/>
            <p:nvPr/>
          </p:nvSpPr>
          <p:spPr>
            <a:xfrm>
              <a:off x="6400800" y="2895600"/>
              <a:ext cx="2819400" cy="369332"/>
            </a:xfrm>
            <a:prstGeom prst="rect">
              <a:avLst/>
            </a:prstGeom>
            <a:noFill/>
          </p:spPr>
          <p:txBody>
            <a:bodyPr wrap="square" rtlCol="0">
              <a:spAutoFit/>
            </a:bodyPr>
            <a:lstStyle/>
            <a:p>
              <a:r>
                <a:rPr lang="en-US" dirty="0" smtClean="0"/>
                <a:t>Ruby-crowned kinglet</a:t>
              </a:r>
              <a:endParaRPr lang="en-US" dirty="0"/>
            </a:p>
          </p:txBody>
        </p:sp>
      </p:grpSp>
    </p:spTree>
    <p:extLst>
      <p:ext uri="{BB962C8B-B14F-4D97-AF65-F5344CB8AC3E}">
        <p14:creationId xmlns:p14="http://schemas.microsoft.com/office/powerpoint/2010/main" val="3957183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rt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3207</TotalTime>
  <Words>1320</Words>
  <Application>Microsoft Office PowerPoint</Application>
  <PresentationFormat>On-screen Show (4:3)</PresentationFormat>
  <Paragraphs>260</Paragraphs>
  <Slides>34</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Georgia</vt:lpstr>
      <vt:lpstr>Times New Roman</vt:lpstr>
      <vt:lpstr>Trajan Pro</vt:lpstr>
      <vt:lpstr>Wingdings</vt:lpstr>
      <vt:lpstr>Master cover slide</vt:lpstr>
      <vt:lpstr>Slide Master</vt:lpstr>
      <vt:lpstr>Chart Slide Master</vt:lpstr>
      <vt:lpstr>Attracting and Enjoying Backyard Birds</vt:lpstr>
      <vt:lpstr>What do Birds Need? “Birds abhor a clean yard..”</vt:lpstr>
      <vt:lpstr>Georgia Yard Birds</vt:lpstr>
      <vt:lpstr>Resident Birds Using permanently available food sources</vt:lpstr>
      <vt:lpstr>Common Resident Birds</vt:lpstr>
      <vt:lpstr>Resident Woodpeckers</vt:lpstr>
      <vt:lpstr>Owls of Georgia All possible Yard Birds</vt:lpstr>
      <vt:lpstr>Raptors of Georgia</vt:lpstr>
      <vt:lpstr>Short Distance Migrants Winter in your yard</vt:lpstr>
      <vt:lpstr>Long Distance Migrants Summer in your yard</vt:lpstr>
      <vt:lpstr>Hummingbirds</vt:lpstr>
      <vt:lpstr>Threats to Yard Birds</vt:lpstr>
      <vt:lpstr>Cats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Wildlife License Plates</vt:lpstr>
      <vt:lpstr>Show Your Support</vt:lpstr>
      <vt:lpstr>Questions</vt:lpstr>
    </vt:vector>
  </TitlesOfParts>
  <Company>Georgia Department of Natural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 Dearman</dc:creator>
  <cp:lastModifiedBy>Leonard, Eamonn</cp:lastModifiedBy>
  <cp:revision>130</cp:revision>
  <cp:lastPrinted>2017-03-22T21:09:01Z</cp:lastPrinted>
  <dcterms:created xsi:type="dcterms:W3CDTF">2009-05-01T18:26:04Z</dcterms:created>
  <dcterms:modified xsi:type="dcterms:W3CDTF">2017-03-23T02:53:21Z</dcterms:modified>
</cp:coreProperties>
</file>