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 id="2147483868" r:id="rId2"/>
    <p:sldMasterId id="2147483893" r:id="rId3"/>
  </p:sldMasterIdLst>
  <p:notesMasterIdLst>
    <p:notesMasterId r:id="rId13"/>
  </p:notesMasterIdLst>
  <p:handoutMasterIdLst>
    <p:handoutMasterId r:id="rId14"/>
  </p:handoutMasterIdLst>
  <p:sldIdLst>
    <p:sldId id="257" r:id="rId4"/>
    <p:sldId id="288" r:id="rId5"/>
    <p:sldId id="281" r:id="rId6"/>
    <p:sldId id="289" r:id="rId7"/>
    <p:sldId id="290" r:id="rId8"/>
    <p:sldId id="291" r:id="rId9"/>
    <p:sldId id="292" r:id="rId10"/>
    <p:sldId id="293" r:id="rId11"/>
    <p:sldId id="287"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5122"/>
    <a:srgbClr val="9E6832"/>
    <a:srgbClr val="92643E"/>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050" autoAdjust="0"/>
    <p:restoredTop sz="94660" autoAdjust="0"/>
  </p:normalViewPr>
  <p:slideViewPr>
    <p:cSldViewPr>
      <p:cViewPr>
        <p:scale>
          <a:sx n="100" d="100"/>
          <a:sy n="100" d="100"/>
        </p:scale>
        <p:origin x="-1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5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defRPr>
            </a:lvl1pPr>
          </a:lstStyle>
          <a:p>
            <a:pPr>
              <a:defRPr/>
            </a:pPr>
            <a:fld id="{C469F7F0-F25C-47DB-8E49-66CE3E6C6756}" type="datetimeFigureOut">
              <a:rPr lang="en-US"/>
              <a:pPr>
                <a:defRPr/>
              </a:pPr>
              <a:t>9/26/2015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charset="0"/>
              </a:defRPr>
            </a:lvl1pPr>
          </a:lstStyle>
          <a:p>
            <a:pPr>
              <a:defRPr/>
            </a:pPr>
            <a:fld id="{496D6B0C-3376-49D7-9DE5-43DFFD86ECC4}" type="slidenum">
              <a:rPr lang="en-US"/>
              <a:pPr>
                <a:defRPr/>
              </a:pPr>
              <a:t>‹#›</a:t>
            </a:fld>
            <a:endParaRPr lang="en-US"/>
          </a:p>
        </p:txBody>
      </p:sp>
    </p:spTree>
    <p:extLst>
      <p:ext uri="{BB962C8B-B14F-4D97-AF65-F5344CB8AC3E}">
        <p14:creationId xmlns:p14="http://schemas.microsoft.com/office/powerpoint/2010/main" val="966829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04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7FA6DBD-6EA4-4671-978C-A1189BA422B5}" type="datetimeFigureOut">
              <a:rPr lang="en-US"/>
              <a:pPr>
                <a:defRPr/>
              </a:pPr>
              <a:t>9/26/2015</a:t>
            </a:fld>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04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E942B0B-E5C2-410F-89EE-9BFD64B5225D}" type="slidenum">
              <a:rPr lang="en-US"/>
              <a:pPr>
                <a:defRPr/>
              </a:pPr>
              <a:t>‹#›</a:t>
            </a:fld>
            <a:endParaRPr lang="en-US"/>
          </a:p>
        </p:txBody>
      </p:sp>
    </p:spTree>
    <p:extLst>
      <p:ext uri="{BB962C8B-B14F-4D97-AF65-F5344CB8AC3E}">
        <p14:creationId xmlns:p14="http://schemas.microsoft.com/office/powerpoint/2010/main" val="644753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mvd.dor.ga.gov/motor/plates/PlateDetails.aspx?pcode=TU" TargetMode="External"/><Relationship Id="rId3" Type="http://schemas.openxmlformats.org/officeDocument/2006/relationships/hyperlink" Target="http://mvd.dor.ga.gov/motor/plates/PlateDetails.aspx?pcode=WL" TargetMode="External"/><Relationship Id="rId7" Type="http://schemas.openxmlformats.org/officeDocument/2006/relationships/hyperlink" Target="http://www.georgiawildlife.com/node/2210"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mvd.dor.ga.gov/motor/plates/PlateDetails.aspx?pcode=BW" TargetMode="External"/><Relationship Id="rId5" Type="http://schemas.openxmlformats.org/officeDocument/2006/relationships/hyperlink" Target="http://georgiawildlife.com/conservation" TargetMode="External"/><Relationship Id="rId4" Type="http://schemas.openxmlformats.org/officeDocument/2006/relationships/hyperlink" Target="http://mvd.dor.ga.gov/motor/plates/PlateDetails.aspx?pcode=HU" TargetMode="External"/><Relationship Id="rId9" Type="http://schemas.openxmlformats.org/officeDocument/2006/relationships/hyperlink" Target="http://www.georgiawildlife.com/Fishing/Trou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DA2AF9-136B-4065-B000-FECB6EAEF7FD}"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Rot="1" noChangeAspect="1" noChangeArrowheads="1" noTextEdit="1"/>
          </p:cNvSpPr>
          <p:nvPr>
            <p:ph type="sldImg"/>
          </p:nvPr>
        </p:nvSpPr>
        <p:spPr>
          <a:ln/>
        </p:spPr>
      </p:sp>
      <p:sp>
        <p:nvSpPr>
          <p:cNvPr id="1095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Rot="1" noChangeAspect="1" noChangeArrowheads="1" noTextEdit="1"/>
          </p:cNvSpPr>
          <p:nvPr>
            <p:ph type="sldImg"/>
          </p:nvPr>
        </p:nvSpPr>
        <p:spPr>
          <a:ln/>
        </p:spPr>
      </p:sp>
      <p:sp>
        <p:nvSpPr>
          <p:cNvPr id="1095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Rot="1" noChangeAspect="1" noChangeArrowheads="1" noTextEdit="1"/>
          </p:cNvSpPr>
          <p:nvPr>
            <p:ph type="sldImg"/>
          </p:nvPr>
        </p:nvSpPr>
        <p:spPr>
          <a:ln/>
        </p:spPr>
      </p:sp>
      <p:sp>
        <p:nvSpPr>
          <p:cNvPr id="1095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Rot="1" noChangeAspect="1" noChangeArrowheads="1" noTextEdit="1"/>
          </p:cNvSpPr>
          <p:nvPr>
            <p:ph type="sldImg"/>
          </p:nvPr>
        </p:nvSpPr>
        <p:spPr>
          <a:ln/>
        </p:spPr>
      </p:sp>
      <p:sp>
        <p:nvSpPr>
          <p:cNvPr id="1095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Rot="1" noChangeAspect="1" noChangeArrowheads="1" noTextEdit="1"/>
          </p:cNvSpPr>
          <p:nvPr>
            <p:ph type="sldImg"/>
          </p:nvPr>
        </p:nvSpPr>
        <p:spPr>
          <a:ln/>
        </p:spPr>
      </p:sp>
      <p:sp>
        <p:nvSpPr>
          <p:cNvPr id="1095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Upgrade to a new wildlife plate for $25 and show your support for Georgia wildlife!</a:t>
            </a:r>
          </a:p>
          <a:p>
            <a:pPr marL="171450" indent="-171450">
              <a:buFont typeface="Arial" pitchFamily="34" charset="0"/>
              <a:buChar char="•"/>
              <a:defRPr/>
            </a:pPr>
            <a:r>
              <a:rPr lang="en-US" dirty="0" smtClean="0"/>
              <a:t>The cost of buying or renewing a wildlife plate is only $25 more than a standard “peach” license plate. </a:t>
            </a:r>
          </a:p>
          <a:p>
            <a:pPr marL="171450" indent="-171450">
              <a:buFont typeface="Arial" pitchFamily="34" charset="0"/>
              <a:buChar char="•"/>
              <a:defRPr/>
            </a:pPr>
            <a:r>
              <a:rPr lang="en-US" dirty="0" smtClean="0"/>
              <a:t>$19 of each purchase and $20 of each renewal goes directly to the Wildlife Resources Division programs that depend on the plates.</a:t>
            </a:r>
          </a:p>
          <a:p>
            <a:pPr marL="171450" indent="-171450">
              <a:buFont typeface="Arial" pitchFamily="34" charset="0"/>
              <a:buChar char="•"/>
              <a:defRPr/>
            </a:pPr>
            <a:r>
              <a:rPr lang="en-US" dirty="0" smtClean="0"/>
              <a:t>Check out these wild tags at your county tag office and make a bold statement for wildlife conservation by outfitting your vehicle with one of these eye-catching designs.</a:t>
            </a:r>
          </a:p>
          <a:p>
            <a:pPr marL="171450" indent="-171450">
              <a:buFont typeface="Arial" pitchFamily="34" charset="0"/>
              <a:buChar char="•"/>
              <a:defRPr/>
            </a:pPr>
            <a:r>
              <a:rPr lang="en-US" dirty="0" smtClean="0"/>
              <a:t>Funds from tag purchases and renewals are the largest source of contributions to Georgia’s Wildlife Conservation Fund and the Bobwhite Quail Initiative, programs that depend on these donations!</a:t>
            </a:r>
          </a:p>
          <a:p>
            <a:pPr marL="171450" indent="-171450">
              <a:buFont typeface="Arial" pitchFamily="34" charset="0"/>
              <a:buChar char="•"/>
              <a:defRPr/>
            </a:pPr>
            <a:r>
              <a:rPr lang="en-US" dirty="0" smtClean="0"/>
              <a:t>Tags are the #1 source of funds for nongame conservation in Georgia </a:t>
            </a:r>
          </a:p>
          <a:p>
            <a:pPr>
              <a:defRPr/>
            </a:pPr>
            <a:endParaRPr lang="en-US"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E922F9-2631-4550-A094-B1EC9FB8A411}" type="slidenum">
              <a:rPr lang="en-US" altLang="en-US" smtClean="0">
                <a:latin typeface="Arial" charset="0"/>
              </a:rPr>
              <a:pPr eaLnBrk="1" hangingPunct="1">
                <a:spcBef>
                  <a:spcPct val="0"/>
                </a:spcBef>
              </a:pPr>
              <a:t>7</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Purchasing a </a:t>
            </a:r>
            <a:r>
              <a:rPr lang="en-US" altLang="en-US" u="sng" smtClean="0">
                <a:hlinkClick r:id="rId3"/>
              </a:rPr>
              <a:t>bald eagle</a:t>
            </a:r>
            <a:r>
              <a:rPr lang="en-US" altLang="en-US" smtClean="0"/>
              <a:t> or a </a:t>
            </a:r>
            <a:r>
              <a:rPr lang="en-US" altLang="en-US" u="sng" smtClean="0">
                <a:hlinkClick r:id="rId4"/>
              </a:rPr>
              <a:t>ruby-throated hummingbird plate</a:t>
            </a:r>
            <a:r>
              <a:rPr lang="en-US" altLang="en-US" smtClean="0"/>
              <a:t> supports the </a:t>
            </a:r>
            <a:r>
              <a:rPr lang="en-US" altLang="en-US" u="sng" smtClean="0">
                <a:hlinkClick r:id="rId5"/>
              </a:rPr>
              <a:t>Georgia’s Wildlife Conservation Fund</a:t>
            </a:r>
            <a:r>
              <a:rPr lang="en-US" altLang="en-US" smtClean="0"/>
              <a:t>. Established by state law, this fund benefits endangered and nongame wildlife and plants through conservation, education, land acquisition and recreation projects. Renewing these and the older eagle plates also supports this work.</a:t>
            </a:r>
          </a:p>
          <a:p>
            <a:endParaRPr lang="en-US" altLang="en-US" smtClean="0"/>
          </a:p>
          <a:p>
            <a:r>
              <a:rPr lang="en-US" altLang="en-US" smtClean="0"/>
              <a:t>Georgia’s </a:t>
            </a:r>
            <a:r>
              <a:rPr lang="en-US" altLang="en-US" u="sng" smtClean="0">
                <a:hlinkClick r:id="rId6"/>
              </a:rPr>
              <a:t>bobwhite quail, white-tailed deer and wild turkey plate</a:t>
            </a:r>
            <a:r>
              <a:rPr lang="en-US" altLang="en-US" smtClean="0"/>
              <a:t>, as well as the older quail-and-deer plate, contributes directly to the </a:t>
            </a:r>
            <a:r>
              <a:rPr lang="en-US" altLang="en-US" u="sng" smtClean="0">
                <a:hlinkClick r:id="rId7"/>
              </a:rPr>
              <a:t>Bobwhite Quail Initiative</a:t>
            </a:r>
            <a:r>
              <a:rPr lang="en-US" altLang="en-US" smtClean="0"/>
              <a:t>, which has created critical habitat for quail nesting, feeding and cover. This program has positively affected more than 20,000 acres for quail, songbirds and other native animals and plants that depend on this habitat.</a:t>
            </a:r>
          </a:p>
          <a:p>
            <a:endParaRPr lang="en-US" altLang="en-US" smtClean="0"/>
          </a:p>
          <a:p>
            <a:r>
              <a:rPr lang="en-US" altLang="en-US" smtClean="0"/>
              <a:t>Each purchase or renewal of a </a:t>
            </a:r>
            <a:r>
              <a:rPr lang="en-US" altLang="en-US" u="sng" smtClean="0">
                <a:hlinkClick r:id="rId8"/>
              </a:rPr>
              <a:t>Trout Unlimited license plate</a:t>
            </a:r>
            <a:r>
              <a:rPr lang="en-US" altLang="en-US" smtClean="0"/>
              <a:t> supports </a:t>
            </a:r>
            <a:r>
              <a:rPr lang="en-US" altLang="en-US" u="sng" smtClean="0">
                <a:hlinkClick r:id="rId9"/>
              </a:rPr>
              <a:t>Georgia’s trout conservation and management programs</a:t>
            </a:r>
            <a:r>
              <a:rPr lang="en-US" altLang="en-US" smtClean="0"/>
              <a:t>. These efforts affect trout production, stocking and stream restoration throughout North Georgia.</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1644FAF-F03B-4061-B0DC-581CC8BBE212}" type="slidenum">
              <a:rPr lang="en-US" altLang="en-US" smtClean="0">
                <a:latin typeface="Arial" charset="0"/>
              </a:rPr>
              <a:pPr eaLnBrk="1" hangingPunct="1">
                <a:spcBef>
                  <a:spcPct val="0"/>
                </a:spcBef>
              </a:pPr>
              <a:t>8</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7368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71800"/>
            <a:ext cx="3008313" cy="3154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7D434B-C91E-41A2-A690-CDC682C7433C}" type="datetimeFigureOut">
              <a:rPr lang="en-US"/>
              <a:pPr>
                <a:defRPr/>
              </a:pPr>
              <a:t>9/26/2015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6B7BB3-86EC-452A-B267-EE9A18C0BA8F}" type="slidenum">
              <a:rPr lang="en-US"/>
              <a:pPr>
                <a:defRPr/>
              </a:pPr>
              <a:t>‹#›</a:t>
            </a:fld>
            <a:endParaRPr lang="en-US"/>
          </a:p>
        </p:txBody>
      </p:sp>
    </p:spTree>
    <p:extLst>
      <p:ext uri="{BB962C8B-B14F-4D97-AF65-F5344CB8AC3E}">
        <p14:creationId xmlns:p14="http://schemas.microsoft.com/office/powerpoint/2010/main" val="112979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44C195-CCA4-431C-9D6C-24F4B4A6F972}" type="datetimeFigureOut">
              <a:rPr lang="en-US"/>
              <a:pPr>
                <a:defRPr/>
              </a:pPr>
              <a:t>9/26/2015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CDEFED-3851-4FAD-9C16-9EB88BB428AF}" type="slidenum">
              <a:rPr lang="en-US"/>
              <a:pPr>
                <a:defRPr/>
              </a:pPr>
              <a:t>‹#›</a:t>
            </a:fld>
            <a:endParaRPr lang="en-US"/>
          </a:p>
        </p:txBody>
      </p:sp>
    </p:spTree>
    <p:extLst>
      <p:ext uri="{BB962C8B-B14F-4D97-AF65-F5344CB8AC3E}">
        <p14:creationId xmlns:p14="http://schemas.microsoft.com/office/powerpoint/2010/main" val="132729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1D59E9-E939-4FDA-955A-41D36143955C}" type="datetimeFigureOut">
              <a:rPr lang="en-US"/>
              <a:pPr>
                <a:defRPr/>
              </a:pPr>
              <a:t>9/26/2015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37CA5E-A5E0-40AF-A98E-4774FE204420}" type="slidenum">
              <a:rPr lang="en-US"/>
              <a:pPr>
                <a:defRPr/>
              </a:pPr>
              <a:t>‹#›</a:t>
            </a:fld>
            <a:endParaRPr lang="en-US"/>
          </a:p>
        </p:txBody>
      </p:sp>
    </p:spTree>
    <p:extLst>
      <p:ext uri="{BB962C8B-B14F-4D97-AF65-F5344CB8AC3E}">
        <p14:creationId xmlns:p14="http://schemas.microsoft.com/office/powerpoint/2010/main" val="82692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09D812-EB2D-4821-95BB-491EF8710248}" type="datetimeFigureOut">
              <a:rPr lang="en-US"/>
              <a:pPr>
                <a:defRPr/>
              </a:pPr>
              <a:t>9/26/2015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8211DD-7B82-46F6-BE02-657038A7785D}" type="slidenum">
              <a:rPr lang="en-US"/>
              <a:pPr>
                <a:defRPr/>
              </a:pPr>
              <a:t>‹#›</a:t>
            </a:fld>
            <a:endParaRPr lang="en-US"/>
          </a:p>
        </p:txBody>
      </p:sp>
    </p:spTree>
    <p:extLst>
      <p:ext uri="{BB962C8B-B14F-4D97-AF65-F5344CB8AC3E}">
        <p14:creationId xmlns:p14="http://schemas.microsoft.com/office/powerpoint/2010/main" val="2904314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529D5E-7108-439D-A06E-9681404F13FD}" type="datetimeFigureOut">
              <a:rPr lang="en-US"/>
              <a:pPr>
                <a:defRPr/>
              </a:pPr>
              <a:t>9/26/2015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FDE45D-8963-40D3-BF55-0FBC13C130D9}" type="slidenum">
              <a:rPr lang="en-US"/>
              <a:pPr>
                <a:defRPr/>
              </a:pPr>
              <a:t>‹#›</a:t>
            </a:fld>
            <a:endParaRPr lang="en-US"/>
          </a:p>
        </p:txBody>
      </p:sp>
    </p:spTree>
    <p:extLst>
      <p:ext uri="{BB962C8B-B14F-4D97-AF65-F5344CB8AC3E}">
        <p14:creationId xmlns:p14="http://schemas.microsoft.com/office/powerpoint/2010/main" val="29623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FF458B-B2F9-41C6-A9C9-7452D9915063}" type="datetimeFigureOut">
              <a:rPr lang="en-US"/>
              <a:pPr>
                <a:defRPr/>
              </a:pPr>
              <a:t>9/26/2015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F05F3C-6AC7-4D65-85D4-6B7B9B1CD5F2}" type="slidenum">
              <a:rPr lang="en-US"/>
              <a:pPr>
                <a:defRPr/>
              </a:pPr>
              <a:t>‹#›</a:t>
            </a:fld>
            <a:endParaRPr lang="en-US"/>
          </a:p>
        </p:txBody>
      </p:sp>
    </p:spTree>
    <p:extLst>
      <p:ext uri="{BB962C8B-B14F-4D97-AF65-F5344CB8AC3E}">
        <p14:creationId xmlns:p14="http://schemas.microsoft.com/office/powerpoint/2010/main" val="239322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5799EB-9A36-4865-B97B-E36FBFB1F91E}" type="datetimeFigureOut">
              <a:rPr lang="en-US"/>
              <a:pPr>
                <a:defRPr/>
              </a:pPr>
              <a:t>9/26/2015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348338-9D9A-45DD-9893-D4DAF48CBE87}" type="slidenum">
              <a:rPr lang="en-US"/>
              <a:pPr>
                <a:defRPr/>
              </a:pPr>
              <a:t>‹#›</a:t>
            </a:fld>
            <a:endParaRPr lang="en-US"/>
          </a:p>
        </p:txBody>
      </p:sp>
    </p:spTree>
    <p:extLst>
      <p:ext uri="{BB962C8B-B14F-4D97-AF65-F5344CB8AC3E}">
        <p14:creationId xmlns:p14="http://schemas.microsoft.com/office/powerpoint/2010/main" val="1708932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2538B4-0DE3-4854-BC25-E7054F8A979D}" type="datetimeFigureOut">
              <a:rPr lang="en-US"/>
              <a:pPr>
                <a:defRPr/>
              </a:pPr>
              <a:t>9/26/2015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B54578-8753-4385-897F-4BB31E69F288}" type="slidenum">
              <a:rPr lang="en-US"/>
              <a:pPr>
                <a:defRPr/>
              </a:pPr>
              <a:t>‹#›</a:t>
            </a:fld>
            <a:endParaRPr lang="en-US"/>
          </a:p>
        </p:txBody>
      </p:sp>
    </p:spTree>
    <p:extLst>
      <p:ext uri="{BB962C8B-B14F-4D97-AF65-F5344CB8AC3E}">
        <p14:creationId xmlns:p14="http://schemas.microsoft.com/office/powerpoint/2010/main" val="3913328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21987D-B567-44E8-BB3C-5421436B7655}" type="datetimeFigureOut">
              <a:rPr lang="en-US"/>
              <a:pPr>
                <a:defRPr/>
              </a:pPr>
              <a:t>9/26/2015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692CF1-A0EB-478D-9490-13100F4BE53B}" type="slidenum">
              <a:rPr lang="en-US"/>
              <a:pPr>
                <a:defRPr/>
              </a:pPr>
              <a:t>‹#›</a:t>
            </a:fld>
            <a:endParaRPr lang="en-US"/>
          </a:p>
        </p:txBody>
      </p:sp>
    </p:spTree>
    <p:extLst>
      <p:ext uri="{BB962C8B-B14F-4D97-AF65-F5344CB8AC3E}">
        <p14:creationId xmlns:p14="http://schemas.microsoft.com/office/powerpoint/2010/main" val="522831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6E5128-116C-458F-83E6-EB34DA717BE7}" type="datetimeFigureOut">
              <a:rPr lang="en-US"/>
              <a:pPr>
                <a:defRPr/>
              </a:pPr>
              <a:t>9/26/2015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A5E850-EB46-41B0-9FDB-4231227AACDF}" type="slidenum">
              <a:rPr lang="en-US"/>
              <a:pPr>
                <a:defRPr/>
              </a:pPr>
              <a:t>‹#›</a:t>
            </a:fld>
            <a:endParaRPr lang="en-US"/>
          </a:p>
        </p:txBody>
      </p:sp>
    </p:spTree>
    <p:extLst>
      <p:ext uri="{BB962C8B-B14F-4D97-AF65-F5344CB8AC3E}">
        <p14:creationId xmlns:p14="http://schemas.microsoft.com/office/powerpoint/2010/main" val="389598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2EF290E-231B-4331-AC51-CEAF5A5BAF7D}" type="datetimeFigureOut">
              <a:rPr lang="en-US"/>
              <a:pPr>
                <a:defRPr/>
              </a:pPr>
              <a:t>9/26/2015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B97ADE-7FF9-42A8-983E-A13F4C3889BF}" type="slidenum">
              <a:rPr lang="en-US"/>
              <a:pPr>
                <a:defRPr/>
              </a:pPr>
              <a:t>‹#›</a:t>
            </a:fld>
            <a:endParaRPr lang="en-US"/>
          </a:p>
        </p:txBody>
      </p:sp>
    </p:spTree>
    <p:extLst>
      <p:ext uri="{BB962C8B-B14F-4D97-AF65-F5344CB8AC3E}">
        <p14:creationId xmlns:p14="http://schemas.microsoft.com/office/powerpoint/2010/main" val="1048671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5C979B-A8B6-485E-8B4A-7603A689AD51}" type="datetimeFigureOut">
              <a:rPr lang="en-US"/>
              <a:pPr>
                <a:defRPr/>
              </a:pPr>
              <a:t>9/26/2015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346CEC-D422-44AC-81B1-1C9BF0FFFA71}" type="slidenum">
              <a:rPr lang="en-US"/>
              <a:pPr>
                <a:defRPr/>
              </a:pPr>
              <a:t>‹#›</a:t>
            </a:fld>
            <a:endParaRPr lang="en-US"/>
          </a:p>
        </p:txBody>
      </p:sp>
    </p:spTree>
    <p:extLst>
      <p:ext uri="{BB962C8B-B14F-4D97-AF65-F5344CB8AC3E}">
        <p14:creationId xmlns:p14="http://schemas.microsoft.com/office/powerpoint/2010/main" val="125807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A6D005-E113-43E2-A70C-7DA087CB311E}" type="datetimeFigureOut">
              <a:rPr lang="en-US"/>
              <a:pPr>
                <a:defRPr/>
              </a:pPr>
              <a:t>9/26/2015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0402D-233F-4290-9625-BE133E576BBC}" type="slidenum">
              <a:rPr lang="en-US"/>
              <a:pPr>
                <a:defRPr/>
              </a:pPr>
              <a:t>‹#›</a:t>
            </a:fld>
            <a:endParaRPr lang="en-US"/>
          </a:p>
        </p:txBody>
      </p:sp>
    </p:spTree>
    <p:extLst>
      <p:ext uri="{BB962C8B-B14F-4D97-AF65-F5344CB8AC3E}">
        <p14:creationId xmlns:p14="http://schemas.microsoft.com/office/powerpoint/2010/main" val="25683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8E24E3-43EA-452C-94E6-1A6FB5B9834E}" type="datetimeFigureOut">
              <a:rPr lang="en-US"/>
              <a:pPr>
                <a:defRPr/>
              </a:pPr>
              <a:t>9/26/2015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567AC6-CDFB-4747-9F7B-10DD7FEF074A}" type="slidenum">
              <a:rPr lang="en-US"/>
              <a:pPr>
                <a:defRPr/>
              </a:pPr>
              <a:t>‹#›</a:t>
            </a:fld>
            <a:endParaRPr lang="en-US"/>
          </a:p>
        </p:txBody>
      </p:sp>
    </p:spTree>
    <p:extLst>
      <p:ext uri="{BB962C8B-B14F-4D97-AF65-F5344CB8AC3E}">
        <p14:creationId xmlns:p14="http://schemas.microsoft.com/office/powerpoint/2010/main" val="3725991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E499EF-E060-4043-9E13-8792E0B5DD81}" type="datetimeFigureOut">
              <a:rPr lang="en-US"/>
              <a:pPr>
                <a:defRPr/>
              </a:pPr>
              <a:t>9/26/2015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A3AFC6-A47B-4868-8431-AD2E594CC164}" type="slidenum">
              <a:rPr lang="en-US"/>
              <a:pPr>
                <a:defRPr/>
              </a:pPr>
              <a:t>‹#›</a:t>
            </a:fld>
            <a:endParaRPr lang="en-US"/>
          </a:p>
        </p:txBody>
      </p:sp>
    </p:spTree>
    <p:extLst>
      <p:ext uri="{BB962C8B-B14F-4D97-AF65-F5344CB8AC3E}">
        <p14:creationId xmlns:p14="http://schemas.microsoft.com/office/powerpoint/2010/main" val="375466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2936FF-46DC-4391-BC00-C01D0D4DA69C}" type="datetimeFigureOut">
              <a:rPr lang="en-US"/>
              <a:pPr>
                <a:defRPr/>
              </a:pPr>
              <a:t>9/26/2015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9ECFD9-7783-42AD-B69E-9CBF483453D1}" type="slidenum">
              <a:rPr lang="en-US"/>
              <a:pPr>
                <a:defRPr/>
              </a:pPr>
              <a:t>‹#›</a:t>
            </a:fld>
            <a:endParaRPr lang="en-US"/>
          </a:p>
        </p:txBody>
      </p:sp>
    </p:spTree>
    <p:extLst>
      <p:ext uri="{BB962C8B-B14F-4D97-AF65-F5344CB8AC3E}">
        <p14:creationId xmlns:p14="http://schemas.microsoft.com/office/powerpoint/2010/main" val="371073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415354-ACB7-47DA-B18A-6A97D20C58C7}" type="datetimeFigureOut">
              <a:rPr lang="en-US"/>
              <a:pPr>
                <a:defRPr/>
              </a:pPr>
              <a:t>9/26/2015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60624F-B048-432D-BD6C-546621EF3136}" type="slidenum">
              <a:rPr lang="en-US"/>
              <a:pPr>
                <a:defRPr/>
              </a:pPr>
              <a:t>‹#›</a:t>
            </a:fld>
            <a:endParaRPr lang="en-US"/>
          </a:p>
        </p:txBody>
      </p:sp>
    </p:spTree>
    <p:extLst>
      <p:ext uri="{BB962C8B-B14F-4D97-AF65-F5344CB8AC3E}">
        <p14:creationId xmlns:p14="http://schemas.microsoft.com/office/powerpoint/2010/main" val="52675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B7B761-B927-4C75-92E8-71BFC3CE5552}" type="datetimeFigureOut">
              <a:rPr lang="en-US"/>
              <a:pPr>
                <a:defRPr/>
              </a:pPr>
              <a:t>9/26/2015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00EB7F-94B7-4672-AE4F-B8CE993856A8}" type="slidenum">
              <a:rPr lang="en-US"/>
              <a:pPr>
                <a:defRPr/>
              </a:pPr>
              <a:t>‹#›</a:t>
            </a:fld>
            <a:endParaRPr lang="en-US"/>
          </a:p>
        </p:txBody>
      </p:sp>
    </p:spTree>
    <p:extLst>
      <p:ext uri="{BB962C8B-B14F-4D97-AF65-F5344CB8AC3E}">
        <p14:creationId xmlns:p14="http://schemas.microsoft.com/office/powerpoint/2010/main" val="196448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5542F1-F593-43F8-B025-061B9C2EE149}" type="datetimeFigureOut">
              <a:rPr lang="en-US"/>
              <a:pPr>
                <a:defRPr/>
              </a:pPr>
              <a:t>9/26/2015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284AC6-8F49-4D51-9B95-B7790B09927E}" type="slidenum">
              <a:rPr lang="en-US"/>
              <a:pPr>
                <a:defRPr/>
              </a:pPr>
              <a:t>‹#›</a:t>
            </a:fld>
            <a:endParaRPr lang="en-US"/>
          </a:p>
        </p:txBody>
      </p:sp>
    </p:spTree>
    <p:extLst>
      <p:ext uri="{BB962C8B-B14F-4D97-AF65-F5344CB8AC3E}">
        <p14:creationId xmlns:p14="http://schemas.microsoft.com/office/powerpoint/2010/main" val="76673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931D8B-382D-498C-80BE-B507A21D1A59}" type="datetimeFigureOut">
              <a:rPr lang="en-US"/>
              <a:pPr>
                <a:defRPr/>
              </a:pPr>
              <a:t>9/26/2015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E36FEC-52EB-4184-8C4F-8AD291EBAA6E}" type="slidenum">
              <a:rPr lang="en-US"/>
              <a:pPr>
                <a:defRPr/>
              </a:pPr>
              <a:t>‹#›</a:t>
            </a:fld>
            <a:endParaRPr lang="en-US"/>
          </a:p>
        </p:txBody>
      </p:sp>
    </p:spTree>
    <p:extLst>
      <p:ext uri="{BB962C8B-B14F-4D97-AF65-F5344CB8AC3E}">
        <p14:creationId xmlns:p14="http://schemas.microsoft.com/office/powerpoint/2010/main" val="174370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0F9DD81-2CB0-4916-9BE4-524426DCAD05}" type="datetimeFigureOut">
              <a:rPr lang="en-US"/>
              <a:pPr>
                <a:defRPr/>
              </a:pPr>
              <a:t>9/26/2015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07A692-33AD-4ACB-9AF8-C8C1DC75EB7C}" type="slidenum">
              <a:rPr lang="en-US"/>
              <a:pPr>
                <a:defRPr/>
              </a:pPr>
              <a:t>‹#›</a:t>
            </a:fld>
            <a:endParaRPr lang="en-US"/>
          </a:p>
        </p:txBody>
      </p:sp>
    </p:spTree>
    <p:extLst>
      <p:ext uri="{BB962C8B-B14F-4D97-AF65-F5344CB8AC3E}">
        <p14:creationId xmlns:p14="http://schemas.microsoft.com/office/powerpoint/2010/main" val="81638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B1A86D-84BB-4C4C-9580-1DD9F253F768}" type="datetimeFigureOut">
              <a:rPr lang="en-US"/>
              <a:pPr>
                <a:defRPr/>
              </a:pPr>
              <a:t>9/26/2015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462BFA-8EDF-42B1-BB46-A22839E2062B}" type="slidenum">
              <a:rPr lang="en-US"/>
              <a:pPr>
                <a:defRPr/>
              </a:pPr>
              <a:t>‹#›</a:t>
            </a:fld>
            <a:endParaRPr lang="en-US"/>
          </a:p>
        </p:txBody>
      </p:sp>
    </p:spTree>
    <p:extLst>
      <p:ext uri="{BB962C8B-B14F-4D97-AF65-F5344CB8AC3E}">
        <p14:creationId xmlns:p14="http://schemas.microsoft.com/office/powerpoint/2010/main" val="146408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AC33A8-2ED5-465D-8E8D-9E20C5B23B24}" type="datetimeFigureOut">
              <a:rPr lang="en-US"/>
              <a:pPr>
                <a:defRPr/>
              </a:pPr>
              <a:t>9/26/2015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6F7E2C-1E43-4AA1-965D-88E9ECAC1348}" type="slidenum">
              <a:rPr lang="en-US"/>
              <a:pPr>
                <a:defRPr/>
              </a:pPr>
              <a:t>‹#›</a:t>
            </a:fld>
            <a:endParaRPr lang="en-US"/>
          </a:p>
        </p:txBody>
      </p:sp>
    </p:spTree>
    <p:extLst>
      <p:ext uri="{BB962C8B-B14F-4D97-AF65-F5344CB8AC3E}">
        <p14:creationId xmlns:p14="http://schemas.microsoft.com/office/powerpoint/2010/main" val="827260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 name="Picture 1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605088"/>
            <a:ext cx="91567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Line 14"/>
          <p:cNvSpPr>
            <a:spLocks noChangeShapeType="1"/>
          </p:cNvSpPr>
          <p:nvPr userDrawn="1"/>
        </p:nvSpPr>
        <p:spPr bwMode="auto">
          <a:xfrm>
            <a:off x="0" y="64262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Text Box 15"/>
          <p:cNvSpPr txBox="1">
            <a:spLocks noChangeArrowheads="1"/>
          </p:cNvSpPr>
          <p:nvPr userDrawn="1"/>
        </p:nvSpPr>
        <p:spPr bwMode="auto">
          <a:xfrm>
            <a:off x="4800600" y="6443663"/>
            <a:ext cx="396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dirty="0" smtClean="0">
                <a:latin typeface="Georgia" pitchFamily="18" charset="0"/>
              </a:rPr>
              <a:t>Eamonn Leonard</a:t>
            </a:r>
            <a:endParaRPr lang="en-US" b="1" dirty="0">
              <a:latin typeface="Georgia" pitchFamily="18" charset="0"/>
            </a:endParaRPr>
          </a:p>
        </p:txBody>
      </p:sp>
      <p:sp>
        <p:nvSpPr>
          <p:cNvPr id="1040" name="Text Box 16"/>
          <p:cNvSpPr txBox="1">
            <a:spLocks noChangeArrowheads="1"/>
          </p:cNvSpPr>
          <p:nvPr userDrawn="1"/>
        </p:nvSpPr>
        <p:spPr bwMode="auto">
          <a:xfrm>
            <a:off x="381000" y="6443663"/>
            <a:ext cx="388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smtClean="0">
                <a:latin typeface="Georgia" pitchFamily="18" charset="0"/>
              </a:rPr>
              <a:t>Sept. 26, 2015</a:t>
            </a:r>
            <a:endParaRPr lang="en-US" b="1" dirty="0">
              <a:latin typeface="Georgia" pitchFamily="18" charset="0"/>
            </a:endParaRPr>
          </a:p>
        </p:txBody>
      </p:sp>
      <p:sp>
        <p:nvSpPr>
          <p:cNvPr id="1043" name="Rectangle 2"/>
          <p:cNvSpPr>
            <a:spLocks noGrp="1" noChangeArrowheads="1"/>
          </p:cNvSpPr>
          <p:nvPr>
            <p:ph type="title"/>
          </p:nvPr>
        </p:nvSpPr>
        <p:spPr bwMode="auto">
          <a:xfrm>
            <a:off x="152400" y="1371600"/>
            <a:ext cx="88392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Native Alternatives to Invasives</a:t>
            </a:r>
          </a:p>
        </p:txBody>
      </p:sp>
      <p:pic>
        <p:nvPicPr>
          <p:cNvPr id="1044" name="Picture 20" descr="P:\Logos\2009 Logos\WRD Logo\GA Wildlife Logo 2color.t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0"/>
            <a:ext cx="3581400" cy="13620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58" r:id="rId1"/>
    <p:sldLayoutId id="2147483960"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Georgia" pitchFamily="18" charset="0"/>
          <a:ea typeface="+mj-ea"/>
          <a:cs typeface="+mj-cs"/>
        </a:defRPr>
      </a:lvl1pPr>
      <a:lvl2pPr algn="ctr" rtl="0" eaLnBrk="0" fontAlgn="base" hangingPunct="0">
        <a:spcBef>
          <a:spcPct val="0"/>
        </a:spcBef>
        <a:spcAft>
          <a:spcPct val="0"/>
        </a:spcAft>
        <a:defRPr sz="4400">
          <a:solidFill>
            <a:schemeClr val="tx1"/>
          </a:solidFill>
          <a:latin typeface="Georgia" pitchFamily="18" charset="0"/>
        </a:defRPr>
      </a:lvl2pPr>
      <a:lvl3pPr algn="ctr" rtl="0" eaLnBrk="0" fontAlgn="base" hangingPunct="0">
        <a:spcBef>
          <a:spcPct val="0"/>
        </a:spcBef>
        <a:spcAft>
          <a:spcPct val="0"/>
        </a:spcAft>
        <a:defRPr sz="4400">
          <a:solidFill>
            <a:schemeClr val="tx1"/>
          </a:solidFill>
          <a:latin typeface="Georgia" pitchFamily="18" charset="0"/>
        </a:defRPr>
      </a:lvl3pPr>
      <a:lvl4pPr algn="ctr" rtl="0" eaLnBrk="0" fontAlgn="base" hangingPunct="0">
        <a:spcBef>
          <a:spcPct val="0"/>
        </a:spcBef>
        <a:spcAft>
          <a:spcPct val="0"/>
        </a:spcAft>
        <a:defRPr sz="4400">
          <a:solidFill>
            <a:schemeClr val="tx1"/>
          </a:solidFill>
          <a:latin typeface="Georgia" pitchFamily="18" charset="0"/>
        </a:defRPr>
      </a:lvl4pPr>
      <a:lvl5pPr algn="ctr" rtl="0" eaLnBrk="0" fontAlgn="base" hangingPunct="0">
        <a:spcBef>
          <a:spcPct val="0"/>
        </a:spcBef>
        <a:spcAft>
          <a:spcPct val="0"/>
        </a:spcAft>
        <a:defRPr sz="4400">
          <a:solidFill>
            <a:schemeClr val="tx1"/>
          </a:solidFill>
          <a:latin typeface="Georgia"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67" name="Picture 19" descr="GA WIldlife Logo Brown"/>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r="75616" b="30881"/>
          <a:stretch>
            <a:fillRect/>
          </a:stretch>
        </p:blipFill>
        <p:spPr bwMode="auto">
          <a:xfrm>
            <a:off x="2378075" y="1371600"/>
            <a:ext cx="4479925"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C93984-6323-4691-8F6E-AA84D70486D5}" type="datetimeFigureOut">
              <a:rPr lang="en-US"/>
              <a:pPr>
                <a:defRPr/>
              </a:pPr>
              <a:t>9/26/2015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EBB21C-4F11-4242-908A-84F23953A0AC}" type="slidenum">
              <a:rPr lang="en-US"/>
              <a:pPr>
                <a:defRPr/>
              </a:pPr>
              <a:t>‹#›</a:t>
            </a:fld>
            <a:endParaRPr lang="en-US"/>
          </a:p>
        </p:txBody>
      </p:sp>
      <p:sp>
        <p:nvSpPr>
          <p:cNvPr id="7" name="Rectangle 8"/>
          <p:cNvSpPr>
            <a:spLocks noChangeArrowheads="1"/>
          </p:cNvSpPr>
          <p:nvPr userDrawn="1"/>
        </p:nvSpPr>
        <p:spPr bwMode="auto">
          <a:xfrm>
            <a:off x="0" y="0"/>
            <a:ext cx="9144000" cy="1096963"/>
          </a:xfrm>
          <a:prstGeom prst="rect">
            <a:avLst/>
          </a:prstGeom>
          <a:solidFill>
            <a:srgbClr val="8F5122"/>
          </a:solidFill>
          <a:ln w="9525">
            <a:noFill/>
            <a:miter lim="800000"/>
            <a:headEnd/>
            <a:tailEnd/>
          </a:ln>
          <a:effectLst/>
        </p:spPr>
        <p:txBody>
          <a:bodyPr wrap="none" anchor="ctr"/>
          <a:lstStyle/>
          <a:p>
            <a:pPr>
              <a:defRPr/>
            </a:pPr>
            <a:endParaRPr lang="en-US"/>
          </a:p>
        </p:txBody>
      </p:sp>
      <p:sp>
        <p:nvSpPr>
          <p:cNvPr id="8" name="Rectangle 10"/>
          <p:cNvSpPr>
            <a:spLocks noChangeArrowheads="1"/>
          </p:cNvSpPr>
          <p:nvPr userDrawn="1"/>
        </p:nvSpPr>
        <p:spPr bwMode="auto">
          <a:xfrm>
            <a:off x="0" y="6248400"/>
            <a:ext cx="9144000" cy="609600"/>
          </a:xfrm>
          <a:prstGeom prst="rect">
            <a:avLst/>
          </a:prstGeom>
          <a:solidFill>
            <a:srgbClr val="8F5122"/>
          </a:solidFill>
          <a:ln w="9525">
            <a:noFill/>
            <a:miter lim="800000"/>
            <a:headEnd/>
            <a:tailEnd/>
          </a:ln>
          <a:effectLst/>
        </p:spPr>
        <p:txBody>
          <a:bodyPr wrap="none" anchor="ctr"/>
          <a:lstStyle/>
          <a:p>
            <a:pPr algn="ctr">
              <a:spcBef>
                <a:spcPct val="50000"/>
              </a:spcBef>
              <a:defRPr/>
            </a:pPr>
            <a:r>
              <a:rPr lang="en-US" b="1" dirty="0">
                <a:solidFill>
                  <a:schemeClr val="bg1"/>
                </a:solidFill>
                <a:latin typeface="Trajan Pro" pitchFamily="18" charset="0"/>
              </a:rPr>
              <a:t>Department of Natural Resources</a:t>
            </a:r>
            <a:br>
              <a:rPr lang="en-US" b="1" dirty="0">
                <a:solidFill>
                  <a:schemeClr val="bg1"/>
                </a:solidFill>
                <a:latin typeface="Trajan Pro" pitchFamily="18" charset="0"/>
              </a:rPr>
            </a:br>
            <a:r>
              <a:rPr lang="en-US" sz="1500" b="1" dirty="0">
                <a:solidFill>
                  <a:schemeClr val="bg1"/>
                </a:solidFill>
                <a:latin typeface="Trajan Pro" pitchFamily="18" charset="0"/>
              </a:rPr>
              <a:t>Wildlife Resources Division</a:t>
            </a:r>
          </a:p>
        </p:txBody>
      </p:sp>
      <p:pic>
        <p:nvPicPr>
          <p:cNvPr id="2057"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 y="893763"/>
            <a:ext cx="91567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8" name="Rectangle 20"/>
          <p:cNvSpPr>
            <a:spLocks noGrp="1" noChangeArrowheads="1"/>
          </p:cNvSpPr>
          <p:nvPr>
            <p:ph type="title"/>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0" fontAlgn="base" hangingPunct="0">
        <a:spcBef>
          <a:spcPct val="0"/>
        </a:spcBef>
        <a:spcAft>
          <a:spcPct val="0"/>
        </a:spcAft>
        <a:defRPr sz="4400" kern="1200">
          <a:solidFill>
            <a:schemeClr val="bg1"/>
          </a:solidFill>
          <a:latin typeface="Georgia" pitchFamily="18" charset="0"/>
          <a:ea typeface="+mj-ea"/>
          <a:cs typeface="+mj-cs"/>
        </a:defRPr>
      </a:lvl1pPr>
      <a:lvl2pPr algn="ctr" rtl="0" eaLnBrk="0" fontAlgn="base" hangingPunct="0">
        <a:spcBef>
          <a:spcPct val="0"/>
        </a:spcBef>
        <a:spcAft>
          <a:spcPct val="0"/>
        </a:spcAft>
        <a:defRPr sz="4400">
          <a:solidFill>
            <a:schemeClr val="bg1"/>
          </a:solidFill>
          <a:latin typeface="Georgia" pitchFamily="18" charset="0"/>
        </a:defRPr>
      </a:lvl2pPr>
      <a:lvl3pPr algn="ctr" rtl="0" eaLnBrk="0" fontAlgn="base" hangingPunct="0">
        <a:spcBef>
          <a:spcPct val="0"/>
        </a:spcBef>
        <a:spcAft>
          <a:spcPct val="0"/>
        </a:spcAft>
        <a:defRPr sz="4400">
          <a:solidFill>
            <a:schemeClr val="bg1"/>
          </a:solidFill>
          <a:latin typeface="Georgia" pitchFamily="18" charset="0"/>
        </a:defRPr>
      </a:lvl3pPr>
      <a:lvl4pPr algn="ctr" rtl="0" eaLnBrk="0" fontAlgn="base" hangingPunct="0">
        <a:spcBef>
          <a:spcPct val="0"/>
        </a:spcBef>
        <a:spcAft>
          <a:spcPct val="0"/>
        </a:spcAft>
        <a:defRPr sz="4400">
          <a:solidFill>
            <a:schemeClr val="bg1"/>
          </a:solidFill>
          <a:latin typeface="Georgia" pitchFamily="18" charset="0"/>
        </a:defRPr>
      </a:lvl4pPr>
      <a:lvl5pPr algn="ctr" rtl="0" eaLnBrk="0" fontAlgn="base" hangingPunct="0">
        <a:spcBef>
          <a:spcPct val="0"/>
        </a:spcBef>
        <a:spcAft>
          <a:spcPct val="0"/>
        </a:spcAft>
        <a:defRPr sz="4400">
          <a:solidFill>
            <a:schemeClr val="bg1"/>
          </a:solidFill>
          <a:latin typeface="Georgia"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8F5122"/>
        </a:buClr>
        <a:buFont typeface="Arial" charset="0"/>
        <a:buChar char="•"/>
        <a:defRPr sz="32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8F5122"/>
        </a:buClr>
        <a:buFont typeface="Wingdings" pitchFamily="2" charset="2"/>
        <a:buChar char="§"/>
        <a:defRPr sz="2800" b="1"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8F5122"/>
        </a:buClr>
        <a:buChar char="o"/>
        <a:defRPr sz="2400" b="1"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8F5122"/>
        </a:buClr>
        <a:buFont typeface="Arial" charset="0"/>
        <a:buChar char="–"/>
        <a:defRPr sz="2000" b="1"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8F5122"/>
        </a:buClr>
        <a:buChar char="•"/>
        <a:defRPr sz="2000" b="1"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999C8F-4FB5-45F4-B3EB-BC2B0CDA47EE}" type="datetimeFigureOut">
              <a:rPr lang="en-US"/>
              <a:pPr>
                <a:defRPr/>
              </a:pPr>
              <a:t>9/26/2015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087C227-8751-458E-96DC-1C59A8DC2EBD}" type="slidenum">
              <a:rPr lang="en-US"/>
              <a:pPr>
                <a:defRPr/>
              </a:pPr>
              <a:t>‹#›</a:t>
            </a:fld>
            <a:endParaRPr lang="en-US"/>
          </a:p>
        </p:txBody>
      </p:sp>
      <p:sp>
        <p:nvSpPr>
          <p:cNvPr id="7" name="Rectangle 8"/>
          <p:cNvSpPr>
            <a:spLocks noChangeArrowheads="1"/>
          </p:cNvSpPr>
          <p:nvPr userDrawn="1"/>
        </p:nvSpPr>
        <p:spPr bwMode="auto">
          <a:xfrm>
            <a:off x="0" y="0"/>
            <a:ext cx="9144000" cy="1096963"/>
          </a:xfrm>
          <a:prstGeom prst="rect">
            <a:avLst/>
          </a:prstGeom>
          <a:solidFill>
            <a:srgbClr val="8F5122"/>
          </a:solidFill>
          <a:ln w="9525">
            <a:noFill/>
            <a:miter lim="800000"/>
            <a:headEnd/>
            <a:tailEnd/>
          </a:ln>
          <a:effectLst/>
        </p:spPr>
        <p:txBody>
          <a:bodyPr wrap="none" anchor="ctr"/>
          <a:lstStyle/>
          <a:p>
            <a:pPr>
              <a:defRPr/>
            </a:pPr>
            <a:endParaRPr lang="en-US"/>
          </a:p>
        </p:txBody>
      </p:sp>
      <p:sp>
        <p:nvSpPr>
          <p:cNvPr id="8" name="Rectangle 10"/>
          <p:cNvSpPr>
            <a:spLocks noChangeArrowheads="1"/>
          </p:cNvSpPr>
          <p:nvPr userDrawn="1"/>
        </p:nvSpPr>
        <p:spPr bwMode="auto">
          <a:xfrm>
            <a:off x="0" y="6248400"/>
            <a:ext cx="9144000" cy="609600"/>
          </a:xfrm>
          <a:prstGeom prst="rect">
            <a:avLst/>
          </a:prstGeom>
          <a:solidFill>
            <a:srgbClr val="8F5122"/>
          </a:solidFill>
          <a:ln w="9525">
            <a:noFill/>
            <a:miter lim="800000"/>
            <a:headEnd/>
            <a:tailEnd/>
          </a:ln>
          <a:effectLst/>
        </p:spPr>
        <p:txBody>
          <a:bodyPr wrap="none" anchor="ctr"/>
          <a:lstStyle/>
          <a:p>
            <a:pPr algn="ctr">
              <a:spcBef>
                <a:spcPct val="50000"/>
              </a:spcBef>
              <a:defRPr/>
            </a:pPr>
            <a:r>
              <a:rPr lang="en-US" b="1" dirty="0">
                <a:solidFill>
                  <a:schemeClr val="bg1"/>
                </a:solidFill>
                <a:latin typeface="Trajan Pro" pitchFamily="18" charset="0"/>
              </a:rPr>
              <a:t>Department of Natural Resources</a:t>
            </a:r>
            <a:br>
              <a:rPr lang="en-US" b="1" dirty="0">
                <a:solidFill>
                  <a:schemeClr val="bg1"/>
                </a:solidFill>
                <a:latin typeface="Trajan Pro" pitchFamily="18" charset="0"/>
              </a:rPr>
            </a:br>
            <a:r>
              <a:rPr lang="en-US" sz="1500" b="1" dirty="0">
                <a:solidFill>
                  <a:schemeClr val="bg1"/>
                </a:solidFill>
                <a:latin typeface="Trajan Pro" pitchFamily="18" charset="0"/>
              </a:rPr>
              <a:t>Wildlife Resources Division</a:t>
            </a:r>
          </a:p>
        </p:txBody>
      </p:sp>
      <p:pic>
        <p:nvPicPr>
          <p:cNvPr id="3085"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 y="893763"/>
            <a:ext cx="91567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Grp="1" noChangeArrowheads="1"/>
          </p:cNvSpPr>
          <p:nvPr>
            <p:ph type="title"/>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ctr" rtl="0" eaLnBrk="0" fontAlgn="base" hangingPunct="0">
        <a:spcBef>
          <a:spcPct val="0"/>
        </a:spcBef>
        <a:spcAft>
          <a:spcPct val="0"/>
        </a:spcAft>
        <a:defRPr sz="4400" kern="1200">
          <a:solidFill>
            <a:schemeClr val="bg1"/>
          </a:solidFill>
          <a:latin typeface="Georgia" pitchFamily="18" charset="0"/>
          <a:ea typeface="+mj-ea"/>
          <a:cs typeface="+mj-cs"/>
        </a:defRPr>
      </a:lvl1pPr>
      <a:lvl2pPr algn="ctr" rtl="0" eaLnBrk="0" fontAlgn="base" hangingPunct="0">
        <a:spcBef>
          <a:spcPct val="0"/>
        </a:spcBef>
        <a:spcAft>
          <a:spcPct val="0"/>
        </a:spcAft>
        <a:defRPr sz="4400">
          <a:solidFill>
            <a:schemeClr val="bg1"/>
          </a:solidFill>
          <a:latin typeface="Georgia" pitchFamily="18" charset="0"/>
        </a:defRPr>
      </a:lvl2pPr>
      <a:lvl3pPr algn="ctr" rtl="0" eaLnBrk="0" fontAlgn="base" hangingPunct="0">
        <a:spcBef>
          <a:spcPct val="0"/>
        </a:spcBef>
        <a:spcAft>
          <a:spcPct val="0"/>
        </a:spcAft>
        <a:defRPr sz="4400">
          <a:solidFill>
            <a:schemeClr val="bg1"/>
          </a:solidFill>
          <a:latin typeface="Georgia" pitchFamily="18" charset="0"/>
        </a:defRPr>
      </a:lvl3pPr>
      <a:lvl4pPr algn="ctr" rtl="0" eaLnBrk="0" fontAlgn="base" hangingPunct="0">
        <a:spcBef>
          <a:spcPct val="0"/>
        </a:spcBef>
        <a:spcAft>
          <a:spcPct val="0"/>
        </a:spcAft>
        <a:defRPr sz="4400">
          <a:solidFill>
            <a:schemeClr val="bg1"/>
          </a:solidFill>
          <a:latin typeface="Georgia" pitchFamily="18" charset="0"/>
        </a:defRPr>
      </a:lvl4pPr>
      <a:lvl5pPr algn="ctr" rtl="0" eaLnBrk="0" fontAlgn="base" hangingPunct="0">
        <a:spcBef>
          <a:spcPct val="0"/>
        </a:spcBef>
        <a:spcAft>
          <a:spcPct val="0"/>
        </a:spcAft>
        <a:defRPr sz="4400">
          <a:solidFill>
            <a:schemeClr val="bg1"/>
          </a:solidFill>
          <a:latin typeface="Georgia"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8F5122"/>
        </a:buClr>
        <a:buFont typeface="Arial" charset="0"/>
        <a:buChar char="•"/>
        <a:defRPr sz="32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8F5122"/>
        </a:buClr>
        <a:buFont typeface="Wingdings" pitchFamily="2" charset="2"/>
        <a:buChar char="§"/>
        <a:defRPr sz="2800" b="1"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8F5122"/>
        </a:buClr>
        <a:buChar char="o"/>
        <a:defRPr sz="2400" b="1"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8F5122"/>
        </a:buClr>
        <a:buFont typeface="Arial" charset="0"/>
        <a:buChar char="–"/>
        <a:defRPr sz="2000" b="1"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8F5122"/>
        </a:buClr>
        <a:buChar char="•"/>
        <a:defRPr sz="2000" b="1"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gif"/><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2.gif"/><Relationship Id="rId5" Type="http://schemas.openxmlformats.org/officeDocument/2006/relationships/image" Target="../media/image11.gif"/><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6.gif"/><Relationship Id="rId11" Type="http://schemas.openxmlformats.org/officeDocument/2006/relationships/image" Target="../media/image15.png"/><Relationship Id="rId5" Type="http://schemas.openxmlformats.org/officeDocument/2006/relationships/image" Target="../media/image12.gif"/><Relationship Id="rId10" Type="http://schemas.openxmlformats.org/officeDocument/2006/relationships/image" Target="../media/image20.jpeg"/><Relationship Id="rId4" Type="http://schemas.openxmlformats.org/officeDocument/2006/relationships/image" Target="../media/image9.gif"/><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1.jpeg"/><Relationship Id="rId7" Type="http://schemas.openxmlformats.org/officeDocument/2006/relationships/image" Target="../media/image9.gif"/><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jpeg"/><Relationship Id="rId11" Type="http://schemas.openxmlformats.org/officeDocument/2006/relationships/image" Target="../media/image11.gif"/><Relationship Id="rId5" Type="http://schemas.openxmlformats.org/officeDocument/2006/relationships/image" Target="../media/image23.jpeg"/><Relationship Id="rId10" Type="http://schemas.openxmlformats.org/officeDocument/2006/relationships/image" Target="../media/image18.gif"/><Relationship Id="rId4" Type="http://schemas.openxmlformats.org/officeDocument/2006/relationships/image" Target="../media/image22.jpe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9.gif"/><Relationship Id="rId5" Type="http://schemas.openxmlformats.org/officeDocument/2006/relationships/image" Target="../media/image25.jpeg"/><Relationship Id="rId10" Type="http://schemas.openxmlformats.org/officeDocument/2006/relationships/image" Target="../media/image15.png"/><Relationship Id="rId4" Type="http://schemas.openxmlformats.org/officeDocument/2006/relationships/image" Target="../media/image24.jp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7.jpeg"/><Relationship Id="rId7" Type="http://schemas.openxmlformats.org/officeDocument/2006/relationships/image" Target="../media/image18.gif"/><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9.jpeg"/><Relationship Id="rId11" Type="http://schemas.openxmlformats.org/officeDocument/2006/relationships/image" Target="../media/image15.png"/><Relationship Id="rId5" Type="http://schemas.openxmlformats.org/officeDocument/2006/relationships/image" Target="../media/image28.jpeg"/><Relationship Id="rId10" Type="http://schemas.openxmlformats.org/officeDocument/2006/relationships/image" Target="../media/image12.gif"/><Relationship Id="rId4" Type="http://schemas.openxmlformats.org/officeDocument/2006/relationships/image" Target="../media/image8.jpe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0.jpeg"/><Relationship Id="rId7" Type="http://schemas.openxmlformats.org/officeDocument/2006/relationships/image" Target="../media/image24.jpg"/><Relationship Id="rId12"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23.jpeg"/><Relationship Id="rId4" Type="http://schemas.openxmlformats.org/officeDocument/2006/relationships/image" Target="../media/image2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meltonwiggins.com/hibiscusmoscheutos/hibiscus_moscheutos1.jpg"/>
          <p:cNvPicPr>
            <a:picLocks noChangeAspect="1"/>
          </p:cNvPicPr>
          <p:nvPr/>
        </p:nvPicPr>
        <p:blipFill rotWithShape="1">
          <a:blip r:embed="rId3" cstate="print">
            <a:extLst>
              <a:ext uri="{28A0092B-C50C-407E-A947-70E740481C1C}">
                <a14:useLocalDpi xmlns:a14="http://schemas.microsoft.com/office/drawing/2010/main" val="0"/>
              </a:ext>
            </a:extLst>
          </a:blip>
          <a:srcRect l="34256" r="21487"/>
          <a:stretch/>
        </p:blipFill>
        <p:spPr bwMode="auto">
          <a:xfrm>
            <a:off x="3743325" y="2808516"/>
            <a:ext cx="2133600" cy="3611880"/>
          </a:xfrm>
          <a:prstGeom prst="rect">
            <a:avLst/>
          </a:prstGeom>
          <a:noFill/>
          <a:ln>
            <a:noFill/>
          </a:ln>
          <a:extLst>
            <a:ext uri="{53640926-AAD7-44D8-BBD7-CCE9431645EC}">
              <a14:shadowObscured xmlns:a14="http://schemas.microsoft.com/office/drawing/2010/main"/>
            </a:ext>
          </a:extLst>
        </p:spPr>
      </p:pic>
      <p:sp>
        <p:nvSpPr>
          <p:cNvPr id="7174" name="Rectangle 2"/>
          <p:cNvSpPr>
            <a:spLocks noGrp="1" noChangeArrowheads="1"/>
          </p:cNvSpPr>
          <p:nvPr>
            <p:ph type="title" idx="4294967295"/>
          </p:nvPr>
        </p:nvSpPr>
        <p:spPr bwMode="auto">
          <a:xfrm>
            <a:off x="152400" y="1296988"/>
            <a:ext cx="8839200" cy="1371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6000" dirty="0" smtClean="0"/>
              <a:t>Native Hibiscus species</a:t>
            </a:r>
          </a:p>
        </p:txBody>
      </p:sp>
      <p:pic>
        <p:nvPicPr>
          <p:cNvPr id="3" name="Picture 2" descr="http://3.bp.blogspot.com/-leiUeQCvFlY/T8OkqYPDDyI/AAAAAAAAAW4/80tff5GiyXU/s640/Hibiscus+aculeatus+2.jpg"/>
          <p:cNvPicPr/>
          <p:nvPr/>
        </p:nvPicPr>
        <p:blipFill rotWithShape="1">
          <a:blip r:embed="rId4">
            <a:extLst>
              <a:ext uri="{28A0092B-C50C-407E-A947-70E740481C1C}">
                <a14:useLocalDpi xmlns:a14="http://schemas.microsoft.com/office/drawing/2010/main" val="0"/>
              </a:ext>
            </a:extLst>
          </a:blip>
          <a:srcRect l="4194" t="301" r="21045" b="-301"/>
          <a:stretch/>
        </p:blipFill>
        <p:spPr bwMode="auto">
          <a:xfrm>
            <a:off x="-533400" y="2819400"/>
            <a:ext cx="2266950" cy="3611880"/>
          </a:xfrm>
          <a:prstGeom prst="rect">
            <a:avLst/>
          </a:prstGeom>
          <a:noFill/>
          <a:ln>
            <a:noFill/>
          </a:ln>
        </p:spPr>
      </p:pic>
      <p:pic>
        <p:nvPicPr>
          <p:cNvPr id="4" name="Picture 3" descr="http://idata.over-blog.com/1/22/17/27/Album/Hibiscus-coccinea-copie-1.jpg"/>
          <p:cNvPicPr>
            <a:picLocks noChangeAspect="1"/>
          </p:cNvPicPr>
          <p:nvPr/>
        </p:nvPicPr>
        <p:blipFill rotWithShape="1">
          <a:blip r:embed="rId5" cstate="print">
            <a:extLst>
              <a:ext uri="{28A0092B-C50C-407E-A947-70E740481C1C}">
                <a14:useLocalDpi xmlns:a14="http://schemas.microsoft.com/office/drawing/2010/main" val="0"/>
              </a:ext>
            </a:extLst>
          </a:blip>
          <a:srcRect l="13693" r="17640"/>
          <a:stretch/>
        </p:blipFill>
        <p:spPr bwMode="auto">
          <a:xfrm>
            <a:off x="1733550" y="2819400"/>
            <a:ext cx="2009775" cy="3611880"/>
          </a:xfrm>
          <a:prstGeom prst="rect">
            <a:avLst/>
          </a:prstGeom>
          <a:noFill/>
          <a:ln>
            <a:noFill/>
          </a:ln>
        </p:spPr>
      </p:pic>
      <p:pic>
        <p:nvPicPr>
          <p:cNvPr id="5" name="Picture 4" descr="http://1.bp.blogspot.com/-GV7cshvwpXo/U_lpGUtS81I/AAAAAAAAET4/35fgDitM85g/s1600/Hibiscus_grandiflorus%2Bflower%2BEd.jpg"/>
          <p:cNvPicPr>
            <a:picLocks noChangeAspect="1"/>
          </p:cNvPicPr>
          <p:nvPr/>
        </p:nvPicPr>
        <p:blipFill rotWithShape="1">
          <a:blip r:embed="rId6" cstate="print">
            <a:extLst>
              <a:ext uri="{28A0092B-C50C-407E-A947-70E740481C1C}">
                <a14:useLocalDpi xmlns:a14="http://schemas.microsoft.com/office/drawing/2010/main" val="0"/>
              </a:ext>
            </a:extLst>
          </a:blip>
          <a:srcRect l="13538" r="22338"/>
          <a:stretch/>
        </p:blipFill>
        <p:spPr bwMode="auto">
          <a:xfrm>
            <a:off x="5562600" y="2819400"/>
            <a:ext cx="2409825" cy="3611880"/>
          </a:xfrm>
          <a:prstGeom prst="rect">
            <a:avLst/>
          </a:prstGeom>
          <a:noFill/>
          <a:ln>
            <a:noFill/>
          </a:ln>
        </p:spPr>
      </p:pic>
      <p:pic>
        <p:nvPicPr>
          <p:cNvPr id="7" name="Picture 6" descr="http://www.woodlanders.net/_ccLib/image/plants/DETA-675.jpg"/>
          <p:cNvPicPr>
            <a:picLocks noChangeAspect="1"/>
          </p:cNvPicPr>
          <p:nvPr/>
        </p:nvPicPr>
        <p:blipFill rotWithShape="1">
          <a:blip r:embed="rId7">
            <a:extLst>
              <a:ext uri="{28A0092B-C50C-407E-A947-70E740481C1C}">
                <a14:useLocalDpi xmlns:a14="http://schemas.microsoft.com/office/drawing/2010/main" val="0"/>
              </a:ext>
            </a:extLst>
          </a:blip>
          <a:srcRect l="33205" r="18747"/>
          <a:stretch/>
        </p:blipFill>
        <p:spPr bwMode="auto">
          <a:xfrm>
            <a:off x="7972424" y="2809875"/>
            <a:ext cx="1171575" cy="361052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dirty="0" err="1" smtClean="0"/>
              <a:t>Comfortroot</a:t>
            </a:r>
            <a:endParaRPr lang="en-US" dirty="0" smtClean="0"/>
          </a:p>
        </p:txBody>
      </p:sp>
      <p:sp>
        <p:nvSpPr>
          <p:cNvPr id="47109" name="Rectangle 5"/>
          <p:cNvSpPr>
            <a:spLocks noGrp="1" noChangeArrowheads="1"/>
          </p:cNvSpPr>
          <p:nvPr>
            <p:ph type="body" idx="1"/>
          </p:nvPr>
        </p:nvSpPr>
        <p:spPr>
          <a:xfrm>
            <a:off x="12700" y="1143000"/>
            <a:ext cx="8978900" cy="4525963"/>
          </a:xfrm>
        </p:spPr>
        <p:txBody>
          <a:bodyPr/>
          <a:lstStyle/>
          <a:p>
            <a:r>
              <a:rPr lang="en-US" i="1" dirty="0" smtClean="0"/>
              <a:t>Hibiscus </a:t>
            </a:r>
            <a:r>
              <a:rPr lang="en-US" i="1" dirty="0" err="1" smtClean="0"/>
              <a:t>aculeatus</a:t>
            </a:r>
            <a:endParaRPr lang="en-US" i="1" dirty="0" smtClean="0"/>
          </a:p>
          <a:p>
            <a:pPr lvl="1">
              <a:buFont typeface="Wingdings" pitchFamily="2" charset="2"/>
              <a:buNone/>
            </a:pPr>
            <a:endParaRPr lang="en-US" dirty="0" smtClean="0"/>
          </a:p>
          <a:p>
            <a:pPr lvl="2"/>
            <a:endParaRPr lang="en-US" dirty="0" smtClean="0"/>
          </a:p>
          <a:p>
            <a:pPr lvl="2"/>
            <a:endParaRPr lang="en-US" dirty="0" smtClean="0"/>
          </a:p>
        </p:txBody>
      </p:sp>
      <p:sp>
        <p:nvSpPr>
          <p:cNvPr id="2" name="TextBox 1"/>
          <p:cNvSpPr txBox="1"/>
          <p:nvPr/>
        </p:nvSpPr>
        <p:spPr>
          <a:xfrm>
            <a:off x="6019800" y="1620083"/>
            <a:ext cx="297180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Height</a:t>
            </a:r>
            <a:r>
              <a:rPr lang="en-US" dirty="0" smtClean="0"/>
              <a:t> – 3-6 feet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Flowering</a:t>
            </a:r>
            <a:r>
              <a:rPr lang="en-US" dirty="0" smtClean="0"/>
              <a:t> – Cream with red center – April - Nov</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Habitat</a:t>
            </a:r>
            <a:r>
              <a:rPr lang="en-US" dirty="0" smtClean="0"/>
              <a:t> – wet pinelands, roadsides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Wildlife</a:t>
            </a:r>
            <a:r>
              <a:rPr lang="en-US" dirty="0" smtClean="0"/>
              <a:t> – attractive to bees &amp; hummingbirds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Care</a:t>
            </a:r>
            <a:r>
              <a:rPr lang="en-US" dirty="0" smtClean="0"/>
              <a:t> – cut back to ground in winter, moist soil or sandy soil with irrigation, lives for 6 </a:t>
            </a:r>
            <a:r>
              <a:rPr lang="en-US" dirty="0" err="1" smtClean="0"/>
              <a:t>yrs</a:t>
            </a:r>
            <a:endParaRPr lang="en-US" dirty="0"/>
          </a:p>
        </p:txBody>
      </p:sp>
      <p:grpSp>
        <p:nvGrpSpPr>
          <p:cNvPr id="14" name="Group 13"/>
          <p:cNvGrpSpPr/>
          <p:nvPr/>
        </p:nvGrpSpPr>
        <p:grpSpPr>
          <a:xfrm>
            <a:off x="152400" y="5410200"/>
            <a:ext cx="3547745" cy="767715"/>
            <a:chOff x="0" y="0"/>
            <a:chExt cx="3548418" cy="764275"/>
          </a:xfrm>
        </p:grpSpPr>
        <p:pic>
          <p:nvPicPr>
            <p:cNvPr id="15" name="Picture 14" descr="E:\Plant_Species_Info_Sheets_PDFs\Symbols\Full Su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65" y="0"/>
              <a:ext cx="764275" cy="764275"/>
            </a:xfrm>
            <a:prstGeom prst="rect">
              <a:avLst/>
            </a:prstGeom>
            <a:noFill/>
            <a:ln>
              <a:noFill/>
            </a:ln>
          </p:spPr>
        </p:pic>
        <p:pic>
          <p:nvPicPr>
            <p:cNvPr id="17" name="Picture 16" descr="E:\Plant_Species_Info_Sheets_PDFs\Symbols\two drop symbol.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8549" y="40944"/>
              <a:ext cx="1460310" cy="668740"/>
            </a:xfrm>
            <a:prstGeom prst="rect">
              <a:avLst/>
            </a:prstGeom>
            <a:noFill/>
            <a:ln>
              <a:noFill/>
            </a:ln>
          </p:spPr>
        </p:pic>
        <p:pic>
          <p:nvPicPr>
            <p:cNvPr id="26" name="Picture 25" descr="E:\Plant_Species_Info_Sheets_PDFs\Symbols\BEE_3.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3074" y="54591"/>
              <a:ext cx="955344" cy="655093"/>
            </a:xfrm>
            <a:prstGeom prst="rect">
              <a:avLst/>
            </a:prstGeom>
            <a:noFill/>
            <a:ln>
              <a:noFill/>
            </a:ln>
          </p:spPr>
        </p:pic>
        <p:pic>
          <p:nvPicPr>
            <p:cNvPr id="27" name="Picture 26" descr="E:\Plant_Species_Info_Sheets_PDFs\Symbols\Part Sun.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777922" cy="764275"/>
            </a:xfrm>
            <a:prstGeom prst="rect">
              <a:avLst/>
            </a:prstGeom>
            <a:noFill/>
            <a:ln>
              <a:noFill/>
            </a:ln>
          </p:spPr>
        </p:pic>
      </p:grpSp>
      <p:pic>
        <p:nvPicPr>
          <p:cNvPr id="28" name="Picture 27" descr="http://3.bp.blogspot.com/-leiUeQCvFlY/T8OkqYPDDyI/AAAAAAAAAW4/80tff5GiyXU/s640/Hibiscus+aculeatus+2.jpg"/>
          <p:cNvPicPr/>
          <p:nvPr/>
        </p:nvPicPr>
        <p:blipFill>
          <a:blip r:embed="rId7">
            <a:extLst>
              <a:ext uri="{28A0092B-C50C-407E-A947-70E740481C1C}">
                <a14:useLocalDpi xmlns:a14="http://schemas.microsoft.com/office/drawing/2010/main" val="0"/>
              </a:ext>
            </a:extLst>
          </a:blip>
          <a:srcRect/>
          <a:stretch>
            <a:fillRect/>
          </a:stretch>
        </p:blipFill>
        <p:spPr bwMode="auto">
          <a:xfrm>
            <a:off x="0" y="1626246"/>
            <a:ext cx="3032266" cy="3672681"/>
          </a:xfrm>
          <a:prstGeom prst="rect">
            <a:avLst/>
          </a:prstGeom>
          <a:noFill/>
          <a:ln>
            <a:noFill/>
          </a:ln>
        </p:spPr>
      </p:pic>
      <p:pic>
        <p:nvPicPr>
          <p:cNvPr id="29" name="Picture 28" descr="http://www.discoverlife.org/IM/I_TQBH/0040/320/Hibiscus_aculeatus,I_TQBH4044.jpg"/>
          <p:cNvPicPr/>
          <p:nvPr/>
        </p:nvPicPr>
        <p:blipFill>
          <a:blip r:embed="rId8">
            <a:extLst>
              <a:ext uri="{28A0092B-C50C-407E-A947-70E740481C1C}">
                <a14:useLocalDpi xmlns:a14="http://schemas.microsoft.com/office/drawing/2010/main" val="0"/>
              </a:ext>
            </a:extLst>
          </a:blip>
          <a:srcRect/>
          <a:stretch>
            <a:fillRect/>
          </a:stretch>
        </p:blipFill>
        <p:spPr bwMode="auto">
          <a:xfrm>
            <a:off x="2836708" y="1616392"/>
            <a:ext cx="3166009" cy="3675000"/>
          </a:xfrm>
          <a:prstGeom prst="rect">
            <a:avLst/>
          </a:prstGeom>
          <a:noFill/>
          <a:ln>
            <a:noFill/>
          </a:ln>
        </p:spPr>
      </p:pic>
      <p:pic>
        <p:nvPicPr>
          <p:cNvPr id="30" name="Picture 29" descr="E:\Plant_Species_Info_Sheets_PDFs\Symbols\hummingbird[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00145" y="5479188"/>
            <a:ext cx="641350" cy="643890"/>
          </a:xfrm>
          <a:prstGeom prst="rect">
            <a:avLst/>
          </a:prstGeom>
          <a:noFill/>
          <a:ln>
            <a:noFill/>
          </a:ln>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69304" y="5422485"/>
            <a:ext cx="437956" cy="729435"/>
          </a:xfrm>
          <a:prstGeom prst="rect">
            <a:avLst/>
          </a:prstGeom>
        </p:spPr>
      </p:pic>
    </p:spTree>
    <p:extLst>
      <p:ext uri="{BB962C8B-B14F-4D97-AF65-F5344CB8AC3E}">
        <p14:creationId xmlns:p14="http://schemas.microsoft.com/office/powerpoint/2010/main" val="363470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dirty="0" smtClean="0"/>
              <a:t>Scarlet Rose Mallow</a:t>
            </a:r>
          </a:p>
        </p:txBody>
      </p:sp>
      <p:sp>
        <p:nvSpPr>
          <p:cNvPr id="47109" name="Rectangle 5"/>
          <p:cNvSpPr>
            <a:spLocks noGrp="1" noChangeArrowheads="1"/>
          </p:cNvSpPr>
          <p:nvPr>
            <p:ph type="body" idx="1"/>
          </p:nvPr>
        </p:nvSpPr>
        <p:spPr>
          <a:xfrm>
            <a:off x="12700" y="1143000"/>
            <a:ext cx="8978900" cy="4525963"/>
          </a:xfrm>
        </p:spPr>
        <p:txBody>
          <a:bodyPr/>
          <a:lstStyle/>
          <a:p>
            <a:r>
              <a:rPr lang="en-US" i="1" dirty="0" smtClean="0"/>
              <a:t>Hibiscus </a:t>
            </a:r>
            <a:r>
              <a:rPr lang="en-US" i="1" dirty="0" err="1" smtClean="0"/>
              <a:t>coccineus</a:t>
            </a:r>
            <a:r>
              <a:rPr lang="en-US" i="1" dirty="0" smtClean="0"/>
              <a:t> </a:t>
            </a:r>
          </a:p>
          <a:p>
            <a:pPr lvl="1">
              <a:buFont typeface="Wingdings" pitchFamily="2" charset="2"/>
              <a:buNone/>
            </a:pPr>
            <a:endParaRPr lang="en-US" dirty="0" smtClean="0"/>
          </a:p>
          <a:p>
            <a:pPr lvl="2"/>
            <a:endParaRPr lang="en-US" dirty="0" smtClean="0"/>
          </a:p>
          <a:p>
            <a:pPr lvl="2"/>
            <a:endParaRPr lang="en-US" dirty="0" smtClean="0"/>
          </a:p>
        </p:txBody>
      </p:sp>
      <p:pic>
        <p:nvPicPr>
          <p:cNvPr id="16" name="Picture 15" descr="E:\Plant_Species_Info_Sheets_PDFs\Symbols\hummingbird[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7790" y="5333364"/>
            <a:ext cx="641350" cy="643890"/>
          </a:xfrm>
          <a:prstGeom prst="rect">
            <a:avLst/>
          </a:prstGeom>
          <a:noFill/>
          <a:ln>
            <a:noFill/>
          </a:ln>
        </p:spPr>
      </p:pic>
      <p:pic>
        <p:nvPicPr>
          <p:cNvPr id="18" name="Picture 17" descr="E:\Plant_Species_Info_Sheets_PDFs\Symbols\Full Sun.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075" y="5257799"/>
            <a:ext cx="764540" cy="767715"/>
          </a:xfrm>
          <a:prstGeom prst="rect">
            <a:avLst/>
          </a:prstGeom>
          <a:noFill/>
          <a:ln>
            <a:noFill/>
          </a:ln>
        </p:spPr>
      </p:pic>
      <p:pic>
        <p:nvPicPr>
          <p:cNvPr id="19" name="Picture 18" descr="E:\Plant_Species_Info_Sheets_PDFs\Symbols\Part Sun.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257800"/>
            <a:ext cx="777875" cy="767715"/>
          </a:xfrm>
          <a:prstGeom prst="rect">
            <a:avLst/>
          </a:prstGeom>
          <a:noFill/>
          <a:ln>
            <a:noFill/>
          </a:ln>
        </p:spPr>
      </p:pic>
      <p:pic>
        <p:nvPicPr>
          <p:cNvPr id="20" name="Picture 19" descr="E:\Plant_Species_Info_Sheets_PDFs\Symbols\NO Deer_Browse.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9140" y="5306058"/>
            <a:ext cx="777875" cy="671195"/>
          </a:xfrm>
          <a:prstGeom prst="rect">
            <a:avLst/>
          </a:prstGeom>
          <a:noFill/>
          <a:ln>
            <a:noFill/>
          </a:ln>
        </p:spPr>
      </p:pic>
      <p:pic>
        <p:nvPicPr>
          <p:cNvPr id="21" name="Picture 20" descr="E:\Plant_Species_Info_Sheets_PDFs\Symbols\three drop symbol.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8615" y="5306059"/>
            <a:ext cx="1638300" cy="671195"/>
          </a:xfrm>
          <a:prstGeom prst="rect">
            <a:avLst/>
          </a:prstGeom>
          <a:noFill/>
          <a:ln>
            <a:noFill/>
          </a:ln>
        </p:spPr>
      </p:pic>
      <p:pic>
        <p:nvPicPr>
          <p:cNvPr id="22" name="Picture 21" descr="E:\Plant_Species_Info_Sheets_PDFs\Symbols\254butterfly-black.gif.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5267959"/>
            <a:ext cx="764540" cy="767715"/>
          </a:xfrm>
          <a:prstGeom prst="rect">
            <a:avLst/>
          </a:prstGeom>
          <a:noFill/>
          <a:ln>
            <a:noFill/>
          </a:ln>
        </p:spPr>
      </p:pic>
      <p:pic>
        <p:nvPicPr>
          <p:cNvPr id="24" name="Picture 23" descr="http://idata.over-blog.com/1/22/17/27/Album/Hibiscus-coccinea-copie-1.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1616392"/>
            <a:ext cx="2842683" cy="3508058"/>
          </a:xfrm>
          <a:prstGeom prst="rect">
            <a:avLst/>
          </a:prstGeom>
          <a:noFill/>
          <a:ln>
            <a:noFill/>
          </a:ln>
        </p:spPr>
      </p:pic>
      <p:pic>
        <p:nvPicPr>
          <p:cNvPr id="25" name="Picture 24" descr="http://www.vmvj.fr/wp-content/uploads/dscn546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42683" y="1616392"/>
            <a:ext cx="3090439" cy="3508058"/>
          </a:xfrm>
          <a:prstGeom prst="rect">
            <a:avLst/>
          </a:prstGeom>
          <a:noFill/>
          <a:ln>
            <a:noFill/>
          </a:ln>
        </p:spPr>
      </p:pic>
      <p:sp>
        <p:nvSpPr>
          <p:cNvPr id="2" name="TextBox 1"/>
          <p:cNvSpPr txBox="1"/>
          <p:nvPr/>
        </p:nvSpPr>
        <p:spPr>
          <a:xfrm>
            <a:off x="6019800" y="1616392"/>
            <a:ext cx="2971800"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Height</a:t>
            </a:r>
            <a:r>
              <a:rPr lang="en-US" dirty="0" smtClean="0"/>
              <a:t> – 3-6 feet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Flowering</a:t>
            </a:r>
            <a:r>
              <a:rPr lang="en-US" dirty="0" smtClean="0"/>
              <a:t> – Deep red - July – Sept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Habitat</a:t>
            </a:r>
            <a:r>
              <a:rPr lang="en-US" dirty="0" smtClean="0"/>
              <a:t> – Freshwater marshes, </a:t>
            </a:r>
            <a:r>
              <a:rPr lang="en-US" dirty="0" err="1" smtClean="0"/>
              <a:t>streambanks</a:t>
            </a:r>
            <a:r>
              <a:rPr lang="en-US" dirty="0" smtClean="0"/>
              <a:t>, ditches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Wildlife</a:t>
            </a:r>
            <a:r>
              <a:rPr lang="en-US" dirty="0" smtClean="0"/>
              <a:t> – Butterflies &amp; hummingbirds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Care</a:t>
            </a:r>
            <a:r>
              <a:rPr lang="en-US" dirty="0" smtClean="0"/>
              <a:t> – can get leggy in too much shade, average, moist to wet soils. Cut back in winter.</a:t>
            </a:r>
            <a:endParaRPr lang="en-US" dirty="0"/>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69224" y="5276939"/>
            <a:ext cx="437956" cy="729435"/>
          </a:xfrm>
          <a:prstGeom prst="rect">
            <a:avLst/>
          </a:prstGeom>
        </p:spPr>
      </p:pic>
    </p:spTree>
    <p:extLst>
      <p:ext uri="{BB962C8B-B14F-4D97-AF65-F5344CB8AC3E}">
        <p14:creationId xmlns:p14="http://schemas.microsoft.com/office/powerpoint/2010/main" val="1276327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dirty="0" smtClean="0"/>
              <a:t>Giant Rose Mallow</a:t>
            </a:r>
          </a:p>
        </p:txBody>
      </p:sp>
      <p:sp>
        <p:nvSpPr>
          <p:cNvPr id="47109" name="Rectangle 5"/>
          <p:cNvSpPr>
            <a:spLocks noGrp="1" noChangeArrowheads="1"/>
          </p:cNvSpPr>
          <p:nvPr>
            <p:ph type="body" idx="1"/>
          </p:nvPr>
        </p:nvSpPr>
        <p:spPr>
          <a:xfrm>
            <a:off x="12700" y="1066800"/>
            <a:ext cx="8978900" cy="4525963"/>
          </a:xfrm>
        </p:spPr>
        <p:txBody>
          <a:bodyPr/>
          <a:lstStyle/>
          <a:p>
            <a:r>
              <a:rPr lang="en-US" i="1" dirty="0" smtClean="0"/>
              <a:t>Hibiscus </a:t>
            </a:r>
            <a:r>
              <a:rPr lang="en-US" i="1" dirty="0" err="1" smtClean="0"/>
              <a:t>grandiflorus</a:t>
            </a:r>
            <a:endParaRPr lang="en-US" i="1" dirty="0" smtClean="0"/>
          </a:p>
          <a:p>
            <a:pPr lvl="1">
              <a:buFont typeface="Wingdings" pitchFamily="2" charset="2"/>
              <a:buNone/>
            </a:pPr>
            <a:endParaRPr lang="en-US" dirty="0" smtClean="0"/>
          </a:p>
          <a:p>
            <a:pPr lvl="2"/>
            <a:endParaRPr lang="en-US" dirty="0" smtClean="0"/>
          </a:p>
          <a:p>
            <a:pPr lvl="2"/>
            <a:endParaRPr lang="en-US" dirty="0" smtClean="0"/>
          </a:p>
        </p:txBody>
      </p:sp>
      <p:sp>
        <p:nvSpPr>
          <p:cNvPr id="2" name="TextBox 1"/>
          <p:cNvSpPr txBox="1"/>
          <p:nvPr/>
        </p:nvSpPr>
        <p:spPr>
          <a:xfrm>
            <a:off x="5715000" y="1616392"/>
            <a:ext cx="3276600"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Height</a:t>
            </a:r>
            <a:r>
              <a:rPr lang="en-US" dirty="0" smtClean="0"/>
              <a:t> – 3-6 feet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Flowering</a:t>
            </a:r>
            <a:r>
              <a:rPr lang="en-US" dirty="0" smtClean="0"/>
              <a:t> – Dark Pink - March – Aug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Habitat</a:t>
            </a:r>
            <a:r>
              <a:rPr lang="en-US" dirty="0" smtClean="0"/>
              <a:t> – Freshwater marshes, </a:t>
            </a:r>
            <a:r>
              <a:rPr lang="en-US" dirty="0" err="1" smtClean="0"/>
              <a:t>streambanks</a:t>
            </a:r>
            <a:r>
              <a:rPr lang="en-US" dirty="0" smtClean="0"/>
              <a:t>, ditches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Wildlife</a:t>
            </a:r>
            <a:r>
              <a:rPr lang="en-US" dirty="0" smtClean="0"/>
              <a:t> –Bees, Butterflies &amp; hummingbirds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Care</a:t>
            </a:r>
            <a:r>
              <a:rPr lang="en-US" dirty="0" smtClean="0"/>
              <a:t> – moist to wet soils. Cut back in late winter</a:t>
            </a:r>
            <a:endParaRPr lang="en-US" dirty="0"/>
          </a:p>
        </p:txBody>
      </p:sp>
      <p:pic>
        <p:nvPicPr>
          <p:cNvPr id="15" name="Picture 14" descr="http://www.mrugala.net/Nature/Plantes/Photos/Hibiscus%20grandiflorus%20(fam%20Malvacees)%20(s-e%20des%20USA)%20(1)%20(Photo%20F.%20Mrugala).jpg"/>
          <p:cNvPicPr>
            <a:picLocks noChangeAspect="1"/>
          </p:cNvPicPr>
          <p:nvPr/>
        </p:nvPicPr>
        <p:blipFill rotWithShape="1">
          <a:blip r:embed="rId3" cstate="print">
            <a:extLst>
              <a:ext uri="{28A0092B-C50C-407E-A947-70E740481C1C}">
                <a14:useLocalDpi xmlns:a14="http://schemas.microsoft.com/office/drawing/2010/main" val="0"/>
              </a:ext>
            </a:extLst>
          </a:blip>
          <a:srcRect r="1357"/>
          <a:stretch/>
        </p:blipFill>
        <p:spPr bwMode="auto">
          <a:xfrm>
            <a:off x="2572062" y="1600200"/>
            <a:ext cx="2838138" cy="3901122"/>
          </a:xfrm>
          <a:prstGeom prst="rect">
            <a:avLst/>
          </a:prstGeom>
          <a:noFill/>
          <a:ln>
            <a:noFill/>
          </a:ln>
          <a:extLst>
            <a:ext uri="{53640926-AAD7-44D8-BBD7-CCE9431645EC}">
              <a14:shadowObscured xmlns:a14="http://schemas.microsoft.com/office/drawing/2010/main"/>
            </a:ext>
          </a:extLst>
        </p:spPr>
      </p:pic>
      <p:pic>
        <p:nvPicPr>
          <p:cNvPr id="17" name="Picture 16" descr="http://www.wildflower.org/image_archive/320x240/JAM6151/6151_IMG04048.JPG"/>
          <p:cNvPicPr>
            <a:picLocks noChangeAspect="1"/>
          </p:cNvPicPr>
          <p:nvPr/>
        </p:nvPicPr>
        <p:blipFill rotWithShape="1">
          <a:blip r:embed="rId4">
            <a:extLst>
              <a:ext uri="{28A0092B-C50C-407E-A947-70E740481C1C}">
                <a14:useLocalDpi xmlns:a14="http://schemas.microsoft.com/office/drawing/2010/main" val="0"/>
              </a:ext>
            </a:extLst>
          </a:blip>
          <a:srcRect t="5390" b="8972"/>
          <a:stretch/>
        </p:blipFill>
        <p:spPr bwMode="auto">
          <a:xfrm>
            <a:off x="0" y="3827573"/>
            <a:ext cx="2572062" cy="1673749"/>
          </a:xfrm>
          <a:prstGeom prst="rect">
            <a:avLst/>
          </a:prstGeom>
          <a:noFill/>
          <a:ln>
            <a:noFill/>
          </a:ln>
          <a:extLst>
            <a:ext uri="{53640926-AAD7-44D8-BBD7-CCE9431645EC}">
              <a14:shadowObscured xmlns:a14="http://schemas.microsoft.com/office/drawing/2010/main"/>
            </a:ext>
          </a:extLst>
        </p:spPr>
      </p:pic>
      <p:pic>
        <p:nvPicPr>
          <p:cNvPr id="26" name="Picture 25" descr="http://1.bp.blogspot.com/-GV7cshvwpXo/U_lpGUtS81I/AAAAAAAAET4/35fgDitM85g/s1600/Hibiscus_grandiflorus%2Bflower%2BEd.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2572062" cy="2471998"/>
          </a:xfrm>
          <a:prstGeom prst="rect">
            <a:avLst/>
          </a:prstGeom>
          <a:noFill/>
          <a:ln>
            <a:noFill/>
          </a:ln>
        </p:spPr>
      </p:pic>
      <p:pic>
        <p:nvPicPr>
          <p:cNvPr id="28" name="Picture 27" descr="E:\Plant_Species_Info_Sheets_PDFs\Symbols\hummingbird[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3138" y="5640705"/>
            <a:ext cx="641350" cy="643890"/>
          </a:xfrm>
          <a:prstGeom prst="rect">
            <a:avLst/>
          </a:prstGeom>
          <a:noFill/>
          <a:ln>
            <a:noFill/>
          </a:ln>
        </p:spPr>
      </p:pic>
      <p:pic>
        <p:nvPicPr>
          <p:cNvPr id="29" name="Picture 28" descr="E:\Plant_Species_Info_Sheets_PDFs\Symbols\Full Sun.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470" y="5486400"/>
            <a:ext cx="763270" cy="767715"/>
          </a:xfrm>
          <a:prstGeom prst="rect">
            <a:avLst/>
          </a:prstGeom>
          <a:noFill/>
          <a:ln>
            <a:noFill/>
          </a:ln>
        </p:spPr>
      </p:pic>
      <p:pic>
        <p:nvPicPr>
          <p:cNvPr id="30" name="Picture 29" descr="E:\Plant_Species_Info_Sheets_PDFs\Symbols\Part Sun.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5486400"/>
            <a:ext cx="776605" cy="767715"/>
          </a:xfrm>
          <a:prstGeom prst="rect">
            <a:avLst/>
          </a:prstGeom>
          <a:noFill/>
          <a:ln>
            <a:noFill/>
          </a:ln>
        </p:spPr>
      </p:pic>
      <p:pic>
        <p:nvPicPr>
          <p:cNvPr id="31" name="Picture 30" descr="E:\Plant_Species_Info_Sheets_PDFs\Symbols\three drop symbol.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2100" y="5541010"/>
            <a:ext cx="1635760" cy="671830"/>
          </a:xfrm>
          <a:prstGeom prst="rect">
            <a:avLst/>
          </a:prstGeom>
          <a:noFill/>
          <a:ln>
            <a:noFill/>
          </a:ln>
        </p:spPr>
      </p:pic>
      <p:pic>
        <p:nvPicPr>
          <p:cNvPr id="32" name="Picture 31" descr="E:\Plant_Species_Info_Sheets_PDFs\Symbols\254butterfly-black.gif.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97853" y="5486400"/>
            <a:ext cx="763270" cy="767715"/>
          </a:xfrm>
          <a:prstGeom prst="rect">
            <a:avLst/>
          </a:prstGeom>
          <a:noFill/>
          <a:ln>
            <a:noFill/>
          </a:ln>
        </p:spPr>
      </p:pic>
      <p:pic>
        <p:nvPicPr>
          <p:cNvPr id="33" name="Picture 32" descr="E:\Plant_Species_Info_Sheets_PDFs\Symbols\BEE_3.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34453" y="5596890"/>
            <a:ext cx="940435" cy="630555"/>
          </a:xfrm>
          <a:prstGeom prst="rect">
            <a:avLst/>
          </a:prstGeom>
          <a:noFill/>
          <a:ln>
            <a:noFill/>
          </a:ln>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10200" y="5560647"/>
            <a:ext cx="437956" cy="729435"/>
          </a:xfrm>
          <a:prstGeom prst="rect">
            <a:avLst/>
          </a:prstGeom>
        </p:spPr>
      </p:pic>
    </p:spTree>
    <p:extLst>
      <p:ext uri="{BB962C8B-B14F-4D97-AF65-F5344CB8AC3E}">
        <p14:creationId xmlns:p14="http://schemas.microsoft.com/office/powerpoint/2010/main" val="1393702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dirty="0" smtClean="0"/>
              <a:t>Swamp Rose Mallow</a:t>
            </a:r>
          </a:p>
        </p:txBody>
      </p:sp>
      <p:sp>
        <p:nvSpPr>
          <p:cNvPr id="47109" name="Rectangle 5"/>
          <p:cNvSpPr>
            <a:spLocks noGrp="1" noChangeArrowheads="1"/>
          </p:cNvSpPr>
          <p:nvPr>
            <p:ph type="body" idx="1"/>
          </p:nvPr>
        </p:nvSpPr>
        <p:spPr>
          <a:xfrm>
            <a:off x="12700" y="1143000"/>
            <a:ext cx="8978900" cy="4525963"/>
          </a:xfrm>
        </p:spPr>
        <p:txBody>
          <a:bodyPr/>
          <a:lstStyle/>
          <a:p>
            <a:r>
              <a:rPr lang="en-US" i="1" dirty="0" smtClean="0"/>
              <a:t>Hibiscus </a:t>
            </a:r>
            <a:r>
              <a:rPr lang="en-US" i="1" dirty="0" err="1" smtClean="0"/>
              <a:t>moscheutos</a:t>
            </a:r>
            <a:endParaRPr lang="en-US" i="1" dirty="0" smtClean="0"/>
          </a:p>
          <a:p>
            <a:pPr lvl="1">
              <a:buFont typeface="Wingdings" pitchFamily="2" charset="2"/>
              <a:buNone/>
            </a:pPr>
            <a:endParaRPr lang="en-US" dirty="0" smtClean="0"/>
          </a:p>
          <a:p>
            <a:pPr lvl="2"/>
            <a:endParaRPr lang="en-US" dirty="0" smtClean="0"/>
          </a:p>
          <a:p>
            <a:pPr lvl="2"/>
            <a:endParaRPr lang="en-US" dirty="0" smtClean="0"/>
          </a:p>
        </p:txBody>
      </p:sp>
      <p:sp>
        <p:nvSpPr>
          <p:cNvPr id="2" name="TextBox 1"/>
          <p:cNvSpPr txBox="1"/>
          <p:nvPr/>
        </p:nvSpPr>
        <p:spPr>
          <a:xfrm>
            <a:off x="6000750" y="1756886"/>
            <a:ext cx="3048000"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Height</a:t>
            </a:r>
            <a:r>
              <a:rPr lang="en-US" dirty="0" smtClean="0"/>
              <a:t> – 3-8 feet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Flowering</a:t>
            </a:r>
            <a:r>
              <a:rPr lang="en-US" dirty="0" smtClean="0"/>
              <a:t> – white to deep rose - July – Sept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Habitat</a:t>
            </a:r>
            <a:r>
              <a:rPr lang="en-US" dirty="0" smtClean="0"/>
              <a:t> – wetland edges, ditches, marsh edge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Wildlife</a:t>
            </a:r>
            <a:r>
              <a:rPr lang="en-US" dirty="0" smtClean="0"/>
              <a:t> – Hummingbirds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Care</a:t>
            </a:r>
            <a:r>
              <a:rPr lang="en-US" dirty="0" smtClean="0"/>
              <a:t> – can get leggy in too much shade, moist to wet soils. Cut back in winter.</a:t>
            </a:r>
            <a:endParaRPr lang="en-US" dirty="0"/>
          </a:p>
        </p:txBody>
      </p:sp>
      <p:pic>
        <p:nvPicPr>
          <p:cNvPr id="15" name="Picture 14" descr="http://meltonwiggins.com/hibiscusmoscheutos/hibiscus_moscheutos1.jpg"/>
          <p:cNvPicPr>
            <a:picLocks noChangeAspect="1"/>
          </p:cNvPicPr>
          <p:nvPr/>
        </p:nvPicPr>
        <p:blipFill rotWithShape="1">
          <a:blip r:embed="rId3" cstate="print">
            <a:extLst>
              <a:ext uri="{28A0092B-C50C-407E-A947-70E740481C1C}">
                <a14:useLocalDpi xmlns:a14="http://schemas.microsoft.com/office/drawing/2010/main" val="0"/>
              </a:ext>
            </a:extLst>
          </a:blip>
          <a:srcRect l="6933"/>
          <a:stretch/>
        </p:blipFill>
        <p:spPr bwMode="auto">
          <a:xfrm>
            <a:off x="-23643" y="1752600"/>
            <a:ext cx="3850181" cy="309943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293" y="1752600"/>
            <a:ext cx="2327507" cy="3099816"/>
          </a:xfrm>
          <a:prstGeom prst="rect">
            <a:avLst/>
          </a:prstGeom>
        </p:spPr>
      </p:pic>
      <p:grpSp>
        <p:nvGrpSpPr>
          <p:cNvPr id="26" name="Group 25"/>
          <p:cNvGrpSpPr/>
          <p:nvPr/>
        </p:nvGrpSpPr>
        <p:grpSpPr>
          <a:xfrm>
            <a:off x="263369" y="5181600"/>
            <a:ext cx="4791074" cy="822959"/>
            <a:chOff x="0" y="0"/>
            <a:chExt cx="4790365" cy="818866"/>
          </a:xfrm>
          <a:extLst>
            <a:ext uri="{0CCBE362-F206-4b92-989A-16890622DB6E}">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grpSpPr>
        <p:pic>
          <p:nvPicPr>
            <p:cNvPr id="27" name="Picture 26" descr="E:\Plant_Species_Info_Sheets_PDFs\Symbols\hummingbird[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1624" y="68239"/>
              <a:ext cx="668741" cy="668740"/>
            </a:xfrm>
            <a:prstGeom prst="rect">
              <a:avLst/>
            </a:prstGeom>
            <a:noFill/>
            <a:ln>
              <a:noFill/>
            </a:ln>
          </p:spPr>
        </p:pic>
        <p:pic>
          <p:nvPicPr>
            <p:cNvPr id="28" name="Picture 27" descr="E:\Plant_Species_Info_Sheets_PDFs\Symbols\Full Sun.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3648"/>
              <a:ext cx="805218" cy="805218"/>
            </a:xfrm>
            <a:prstGeom prst="rect">
              <a:avLst/>
            </a:prstGeom>
            <a:noFill/>
            <a:ln>
              <a:noFill/>
            </a:ln>
          </p:spPr>
        </p:pic>
        <p:pic>
          <p:nvPicPr>
            <p:cNvPr id="29" name="Picture 28" descr="E:\Plant_Species_Info_Sheets_PDFs\Symbols\one drop symbol.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5845" y="95535"/>
              <a:ext cx="668741" cy="668740"/>
            </a:xfrm>
            <a:prstGeom prst="rect">
              <a:avLst/>
            </a:prstGeom>
            <a:noFill/>
            <a:ln>
              <a:noFill/>
            </a:ln>
          </p:spPr>
        </p:pic>
        <p:pic>
          <p:nvPicPr>
            <p:cNvPr id="30" name="Picture 29" descr="E:\Plant_Species_Info_Sheets_PDFs\Symbols\one drop symbol.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4460" y="95535"/>
              <a:ext cx="655093" cy="655092"/>
            </a:xfrm>
            <a:prstGeom prst="rect">
              <a:avLst/>
            </a:prstGeom>
            <a:noFill/>
            <a:ln>
              <a:noFill/>
            </a:ln>
          </p:spPr>
        </p:pic>
        <p:sp>
          <p:nvSpPr>
            <p:cNvPr id="31" name="Text Box 2"/>
            <p:cNvSpPr txBox="1">
              <a:spLocks noChangeArrowheads="1"/>
            </p:cNvSpPr>
            <p:nvPr/>
          </p:nvSpPr>
          <p:spPr bwMode="auto">
            <a:xfrm>
              <a:off x="2593075" y="163773"/>
              <a:ext cx="284480" cy="59626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200" b="1">
                  <a:effectLst/>
                  <a:latin typeface="Calibri"/>
                  <a:ea typeface="Calibri"/>
                  <a:cs typeface="Times New Roman"/>
                </a:rPr>
                <a:t>/</a:t>
              </a:r>
              <a:endParaRPr lang="en-US" sz="1100">
                <a:effectLst/>
                <a:latin typeface="Calibri"/>
                <a:ea typeface="Calibri"/>
                <a:cs typeface="Times New Roman"/>
              </a:endParaRPr>
            </a:p>
          </p:txBody>
        </p:sp>
        <p:pic>
          <p:nvPicPr>
            <p:cNvPr id="32" name="Picture 31" descr="E:\Plant_Species_Info_Sheets_PDFs\Symbols\Part Sun.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514" y="0"/>
              <a:ext cx="832513" cy="818866"/>
            </a:xfrm>
            <a:prstGeom prst="rect">
              <a:avLst/>
            </a:prstGeom>
            <a:noFill/>
            <a:ln>
              <a:noFill/>
            </a:ln>
          </p:spPr>
        </p:pic>
        <p:pic>
          <p:nvPicPr>
            <p:cNvPr id="33" name="Picture 32" descr="E:\Plant_Species_Info_Sheets_PDFs\Symbols\three drop symbol.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6848" y="95535"/>
              <a:ext cx="1610436" cy="655092"/>
            </a:xfrm>
            <a:prstGeom prst="rect">
              <a:avLst/>
            </a:prstGeom>
            <a:noFill/>
            <a:ln>
              <a:noFill/>
            </a:ln>
          </p:spPr>
        </p:pic>
      </p:gr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4644" y="5216002"/>
            <a:ext cx="437956" cy="729435"/>
          </a:xfrm>
          <a:prstGeom prst="rect">
            <a:avLst/>
          </a:prstGeom>
        </p:spPr>
      </p:pic>
    </p:spTree>
    <p:extLst>
      <p:ext uri="{BB962C8B-B14F-4D97-AF65-F5344CB8AC3E}">
        <p14:creationId xmlns:p14="http://schemas.microsoft.com/office/powerpoint/2010/main" val="249526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dirty="0" smtClean="0"/>
              <a:t>Seashore Mallow</a:t>
            </a:r>
          </a:p>
        </p:txBody>
      </p:sp>
      <p:sp>
        <p:nvSpPr>
          <p:cNvPr id="47109" name="Rectangle 5"/>
          <p:cNvSpPr>
            <a:spLocks noGrp="1" noChangeArrowheads="1"/>
          </p:cNvSpPr>
          <p:nvPr>
            <p:ph type="body" idx="1"/>
          </p:nvPr>
        </p:nvSpPr>
        <p:spPr>
          <a:xfrm>
            <a:off x="12700" y="1143000"/>
            <a:ext cx="8978900" cy="4525963"/>
          </a:xfrm>
        </p:spPr>
        <p:txBody>
          <a:bodyPr/>
          <a:lstStyle/>
          <a:p>
            <a:r>
              <a:rPr lang="en-US" i="1" dirty="0" err="1" smtClean="0"/>
              <a:t>Kosteletskya</a:t>
            </a:r>
            <a:r>
              <a:rPr lang="en-US" i="1" dirty="0" smtClean="0"/>
              <a:t> </a:t>
            </a:r>
            <a:r>
              <a:rPr lang="en-US" i="1" dirty="0" err="1" smtClean="0"/>
              <a:t>virginica</a:t>
            </a:r>
            <a:endParaRPr lang="en-US" i="1" dirty="0" smtClean="0"/>
          </a:p>
          <a:p>
            <a:pPr lvl="1">
              <a:buFont typeface="Wingdings" pitchFamily="2" charset="2"/>
              <a:buNone/>
            </a:pPr>
            <a:endParaRPr lang="en-US" dirty="0" smtClean="0"/>
          </a:p>
          <a:p>
            <a:pPr lvl="2"/>
            <a:endParaRPr lang="en-US" dirty="0" smtClean="0"/>
          </a:p>
          <a:p>
            <a:pPr lvl="2"/>
            <a:endParaRPr lang="en-US" dirty="0" smtClean="0"/>
          </a:p>
        </p:txBody>
      </p:sp>
      <p:sp>
        <p:nvSpPr>
          <p:cNvPr id="2" name="TextBox 1"/>
          <p:cNvSpPr txBox="1"/>
          <p:nvPr/>
        </p:nvSpPr>
        <p:spPr>
          <a:xfrm>
            <a:off x="6019800" y="1218632"/>
            <a:ext cx="2971800"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Height</a:t>
            </a:r>
            <a:r>
              <a:rPr lang="en-US" dirty="0" smtClean="0"/>
              <a:t> – 3-5 feet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Flowering</a:t>
            </a:r>
            <a:r>
              <a:rPr lang="en-US" dirty="0" smtClean="0"/>
              <a:t> – 2” Pink - June – Oct.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Habitat</a:t>
            </a:r>
            <a:r>
              <a:rPr lang="en-US" dirty="0" smtClean="0"/>
              <a:t> – Brackish marshes, wetland edges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Wildlife</a:t>
            </a:r>
            <a:r>
              <a:rPr lang="en-US" dirty="0" smtClean="0"/>
              <a:t> – Butterflies &amp; hummingbirds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Care</a:t>
            </a:r>
            <a:r>
              <a:rPr lang="en-US" dirty="0" smtClean="0"/>
              <a:t> – prune spring for bushier plant, moist to wet soils. 5 </a:t>
            </a:r>
            <a:r>
              <a:rPr lang="en-US" dirty="0" err="1" smtClean="0"/>
              <a:t>yr</a:t>
            </a:r>
            <a:r>
              <a:rPr lang="en-US" dirty="0" smtClean="0"/>
              <a:t> lifespan</a:t>
            </a:r>
            <a:endParaRPr lang="en-US" dirty="0"/>
          </a:p>
        </p:txBody>
      </p:sp>
      <p:pic>
        <p:nvPicPr>
          <p:cNvPr id="15" name="Picture 14" descr="http://farm4.staticflickr.com/3105/3867430647_7d0be2c731_z.jpg?zz=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5903" y="1676400"/>
            <a:ext cx="4613897" cy="3456305"/>
          </a:xfrm>
          <a:prstGeom prst="rect">
            <a:avLst/>
          </a:prstGeom>
          <a:noFill/>
          <a:ln>
            <a:noFill/>
          </a:ln>
        </p:spPr>
      </p:pic>
      <p:pic>
        <p:nvPicPr>
          <p:cNvPr id="17" name="Picture 16" descr="http://www.woodlanders.net/_ccLib/image/plants/DETA-67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98" y="1662748"/>
            <a:ext cx="2334249" cy="3456305"/>
          </a:xfrm>
          <a:prstGeom prst="rect">
            <a:avLst/>
          </a:prstGeom>
          <a:noFill/>
          <a:ln>
            <a:noFill/>
          </a:ln>
        </p:spPr>
      </p:pic>
      <p:pic>
        <p:nvPicPr>
          <p:cNvPr id="27" name="Picture 26" descr="E:\Plant_Species_Info_Sheets_PDFs\Symbols\Deer_Brows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0618" y="5365295"/>
            <a:ext cx="776027" cy="668008"/>
          </a:xfrm>
          <a:prstGeom prst="rect">
            <a:avLst/>
          </a:prstGeom>
          <a:noFill/>
          <a:ln>
            <a:noFill/>
          </a:ln>
        </p:spPr>
      </p:pic>
      <p:pic>
        <p:nvPicPr>
          <p:cNvPr id="28" name="Picture 27" descr="E:\Plant_Species_Info_Sheets_PDFs\Symbols\hummingbird[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1888" y="5396009"/>
            <a:ext cx="668459" cy="668007"/>
          </a:xfrm>
          <a:prstGeom prst="rect">
            <a:avLst/>
          </a:prstGeom>
          <a:noFill/>
          <a:ln>
            <a:noFill/>
          </a:ln>
        </p:spPr>
      </p:pic>
      <p:pic>
        <p:nvPicPr>
          <p:cNvPr id="29" name="Picture 28" descr="E:\Plant_Species_Info_Sheets_PDFs\Symbols\254butterfly-black.gif.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8177" y="5326904"/>
            <a:ext cx="752976" cy="752470"/>
          </a:xfrm>
          <a:prstGeom prst="rect">
            <a:avLst/>
          </a:prstGeom>
          <a:noFill/>
          <a:ln>
            <a:noFill/>
          </a:ln>
        </p:spPr>
      </p:pic>
      <p:pic>
        <p:nvPicPr>
          <p:cNvPr id="30" name="Picture 29" descr="E:\Plant_Species_Info_Sheets_PDFs\Symbols\Full Sun.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73" y="5265478"/>
            <a:ext cx="806760" cy="806216"/>
          </a:xfrm>
          <a:prstGeom prst="rect">
            <a:avLst/>
          </a:prstGeom>
          <a:noFill/>
          <a:ln>
            <a:noFill/>
          </a:ln>
        </p:spPr>
      </p:pic>
      <p:pic>
        <p:nvPicPr>
          <p:cNvPr id="31" name="Picture 30" descr="E:\Plant_Species_Info_Sheets_PDFs\Symbols\one drop symbol.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3609" y="5365295"/>
            <a:ext cx="668459" cy="668008"/>
          </a:xfrm>
          <a:prstGeom prst="rect">
            <a:avLst/>
          </a:prstGeom>
          <a:noFill/>
          <a:ln>
            <a:noFill/>
          </a:ln>
        </p:spPr>
      </p:pic>
      <p:pic>
        <p:nvPicPr>
          <p:cNvPr id="32" name="Picture 31" descr="E:\Plant_Species_Info_Sheets_PDFs\Symbols\one drop symbol.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80716" y="5365295"/>
            <a:ext cx="668458" cy="668008"/>
          </a:xfrm>
          <a:prstGeom prst="rect">
            <a:avLst/>
          </a:prstGeom>
          <a:noFill/>
          <a:ln>
            <a:noFill/>
          </a:ln>
        </p:spPr>
      </p:pic>
      <p:sp>
        <p:nvSpPr>
          <p:cNvPr id="33" name="Text Box 2"/>
          <p:cNvSpPr txBox="1">
            <a:spLocks noChangeArrowheads="1"/>
          </p:cNvSpPr>
          <p:nvPr/>
        </p:nvSpPr>
        <p:spPr bwMode="auto">
          <a:xfrm>
            <a:off x="2618556" y="5449757"/>
            <a:ext cx="283823" cy="60089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200" b="1">
                <a:effectLst/>
                <a:latin typeface="Calibri"/>
                <a:ea typeface="Calibri"/>
                <a:cs typeface="Times New Roman"/>
              </a:rPr>
              <a:t>/</a:t>
            </a:r>
            <a:endParaRPr lang="en-US" sz="1100">
              <a:effectLst/>
              <a:latin typeface="Calibri"/>
              <a:ea typeface="Calibri"/>
              <a:cs typeface="Times New Roman"/>
            </a:endParaRPr>
          </a:p>
        </p:txBody>
      </p:sp>
      <p:pic>
        <p:nvPicPr>
          <p:cNvPr id="34" name="Picture 33" descr="E:\Plant_Species_Info_Sheets_PDFs\Symbols\Part Sun.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3683" y="5257800"/>
            <a:ext cx="829811" cy="821574"/>
          </a:xfrm>
          <a:prstGeom prst="rect">
            <a:avLst/>
          </a:prstGeom>
          <a:noFill/>
          <a:ln>
            <a:noFill/>
          </a:ln>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07180" y="5365295"/>
            <a:ext cx="437956" cy="729435"/>
          </a:xfrm>
          <a:prstGeom prst="rect">
            <a:avLst/>
          </a:prstGeom>
        </p:spPr>
      </p:pic>
      <p:pic>
        <p:nvPicPr>
          <p:cNvPr id="36" name="Picture 35" descr="E:\Plant_Species_Info_Sheets_PDFs\Symbols\three drop symbol.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9908" y="5365295"/>
            <a:ext cx="1651938" cy="668008"/>
          </a:xfrm>
          <a:prstGeom prst="rect">
            <a:avLst/>
          </a:prstGeom>
          <a:noFill/>
          <a:ln>
            <a:noFill/>
          </a:ln>
        </p:spPr>
      </p:pic>
    </p:spTree>
    <p:extLst>
      <p:ext uri="{BB962C8B-B14F-4D97-AF65-F5344CB8AC3E}">
        <p14:creationId xmlns:p14="http://schemas.microsoft.com/office/powerpoint/2010/main" val="3491603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Wildlife License Plates</a:t>
            </a:r>
          </a:p>
        </p:txBody>
      </p:sp>
      <p:sp>
        <p:nvSpPr>
          <p:cNvPr id="51203" name="Content Placeholder 2"/>
          <p:cNvSpPr>
            <a:spLocks noGrp="1"/>
          </p:cNvSpPr>
          <p:nvPr>
            <p:ph idx="1"/>
          </p:nvPr>
        </p:nvSpPr>
        <p:spPr>
          <a:xfrm>
            <a:off x="4953000" y="1600200"/>
            <a:ext cx="3825875" cy="4525963"/>
          </a:xfrm>
        </p:spPr>
        <p:txBody>
          <a:bodyPr/>
          <a:lstStyle/>
          <a:p>
            <a:r>
              <a:rPr lang="en-US" altLang="en-US" sz="2800" smtClean="0"/>
              <a:t>Upgrade for only $25 and show your support!</a:t>
            </a:r>
          </a:p>
          <a:p>
            <a:r>
              <a:rPr lang="en-US" altLang="en-US" sz="2800" smtClean="0"/>
              <a:t>$19 of each tag purchase and $20 of every renewal  goes to conserving Georgia wildlife.</a:t>
            </a:r>
          </a:p>
          <a:p>
            <a:endParaRPr lang="en-US" altLang="en-US" sz="2800" smtClean="0"/>
          </a:p>
        </p:txBody>
      </p:sp>
      <p:pic>
        <p:nvPicPr>
          <p:cNvPr id="51204" name="Picture 5" descr="P:\License Plates\For Bookmarks\New Nongame Tag(Eag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4559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P:\License Plates\For Bookmarks\Old Nongame Tags (Eag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738" y="3508375"/>
            <a:ext cx="15176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876800"/>
            <a:ext cx="15176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8" descr="P:\License Plates\For Bookmarks\Old Nongame Tags (Humming Bir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508375"/>
            <a:ext cx="15176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71738" y="4876800"/>
            <a:ext cx="15176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730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Show Your Support</a:t>
            </a:r>
          </a:p>
        </p:txBody>
      </p:sp>
      <p:sp>
        <p:nvSpPr>
          <p:cNvPr id="3" name="Content Placeholder 2"/>
          <p:cNvSpPr>
            <a:spLocks noGrp="1"/>
          </p:cNvSpPr>
          <p:nvPr>
            <p:ph idx="1"/>
          </p:nvPr>
        </p:nvSpPr>
        <p:spPr>
          <a:xfrm>
            <a:off x="457200" y="1600200"/>
            <a:ext cx="6096000" cy="4876800"/>
          </a:xfrm>
        </p:spPr>
        <p:txBody>
          <a:bodyPr/>
          <a:lstStyle/>
          <a:p>
            <a:pPr marL="0" indent="0">
              <a:spcAft>
                <a:spcPts val="0"/>
              </a:spcAft>
              <a:buFont typeface="Arial" charset="0"/>
              <a:buNone/>
              <a:defRPr/>
            </a:pPr>
            <a:r>
              <a:rPr lang="en-US" sz="1400" dirty="0" smtClean="0"/>
              <a:t>At </a:t>
            </a:r>
            <a:r>
              <a:rPr lang="en-US" sz="1400" smtClean="0"/>
              <a:t>Your County Tag </a:t>
            </a:r>
            <a:r>
              <a:rPr lang="en-US" sz="1400" dirty="0" smtClean="0"/>
              <a:t>Office:</a:t>
            </a:r>
          </a:p>
          <a:p>
            <a:pPr marL="457200" indent="-457200">
              <a:spcAft>
                <a:spcPts val="0"/>
              </a:spcAft>
              <a:buFont typeface="+mj-lt"/>
              <a:buAutoNum type="arabicPeriod"/>
              <a:defRPr/>
            </a:pPr>
            <a:r>
              <a:rPr lang="en-US" sz="1400" b="0" dirty="0" smtClean="0"/>
              <a:t>Ask </a:t>
            </a:r>
            <a:r>
              <a:rPr lang="en-US" sz="1400" b="0" dirty="0"/>
              <a:t>for a wildlife plate </a:t>
            </a:r>
          </a:p>
          <a:p>
            <a:pPr marL="457200" indent="-457200">
              <a:spcAft>
                <a:spcPts val="0"/>
              </a:spcAft>
              <a:buFont typeface="+mj-lt"/>
              <a:buAutoNum type="arabicPeriod"/>
              <a:defRPr/>
            </a:pPr>
            <a:r>
              <a:rPr lang="en-US" sz="1400" b="0" dirty="0" smtClean="0"/>
              <a:t>Pay </a:t>
            </a:r>
            <a:r>
              <a:rPr lang="en-US" sz="1400" b="0" dirty="0"/>
              <a:t>the fee. Wildlife plates cost only $25 more than a standard peach plate. The total cost is $25 for the plate, plus the standard $20 registration fee you will pay for any tag and any applicable ad-valorem taxes</a:t>
            </a:r>
            <a:r>
              <a:rPr lang="en-US" sz="1400" b="0" dirty="0" smtClean="0"/>
              <a:t>.</a:t>
            </a:r>
          </a:p>
          <a:p>
            <a:pPr marL="457200" indent="-457200">
              <a:spcAft>
                <a:spcPts val="0"/>
              </a:spcAft>
              <a:buFont typeface="+mj-lt"/>
              <a:buAutoNum type="arabicPeriod"/>
              <a:defRPr/>
            </a:pPr>
            <a:r>
              <a:rPr lang="en-US" sz="1400" b="0" dirty="0" smtClean="0"/>
              <a:t>Receive </a:t>
            </a:r>
            <a:r>
              <a:rPr lang="en-US" sz="1400" b="0" dirty="0"/>
              <a:t>a temporary tag from the county </a:t>
            </a:r>
            <a:endParaRPr lang="en-US" sz="1400" b="0" dirty="0" smtClean="0"/>
          </a:p>
          <a:p>
            <a:pPr marL="457200" indent="-457200">
              <a:spcAft>
                <a:spcPts val="0"/>
              </a:spcAft>
              <a:buFont typeface="+mj-lt"/>
              <a:buAutoNum type="arabicPeriod"/>
              <a:defRPr/>
            </a:pPr>
            <a:r>
              <a:rPr lang="en-US" sz="1400" b="0" dirty="0" smtClean="0"/>
              <a:t>Watch </a:t>
            </a:r>
            <a:r>
              <a:rPr lang="en-US" sz="1400" b="0" dirty="0"/>
              <a:t>the mail for your wildlife tag. It can arrive as soon as within a week</a:t>
            </a:r>
            <a:r>
              <a:rPr lang="en-US" sz="1400" b="0" dirty="0" smtClean="0"/>
              <a:t>!</a:t>
            </a:r>
            <a:r>
              <a:rPr lang="en-US" sz="1400" b="0" dirty="0"/>
              <a:t> </a:t>
            </a:r>
          </a:p>
          <a:p>
            <a:pPr marL="0" indent="0">
              <a:spcAft>
                <a:spcPts val="0"/>
              </a:spcAft>
              <a:buFont typeface="Arial" charset="0"/>
              <a:buNone/>
              <a:defRPr/>
            </a:pPr>
            <a:r>
              <a:rPr lang="en-US" sz="1400" dirty="0"/>
              <a:t>When buying a car:</a:t>
            </a:r>
            <a:endParaRPr lang="en-US" sz="1400" b="0" dirty="0"/>
          </a:p>
          <a:p>
            <a:pPr marL="457200" indent="-457200">
              <a:spcAft>
                <a:spcPts val="0"/>
              </a:spcAft>
              <a:buFont typeface="+mj-lt"/>
              <a:buAutoNum type="arabicPeriod"/>
              <a:defRPr/>
            </a:pPr>
            <a:r>
              <a:rPr lang="en-US" sz="1400" b="0" dirty="0"/>
              <a:t>Many Georgia car dealers offer the option to purchase a tag when you buy a vehicle. Simply ask them to upgrade you to a wildlife tag when you're asked what kind of tag you </a:t>
            </a:r>
            <a:r>
              <a:rPr lang="en-US" sz="1400" b="0" dirty="0" smtClean="0"/>
              <a:t>want!</a:t>
            </a:r>
          </a:p>
          <a:p>
            <a:pPr marL="0" indent="0">
              <a:spcAft>
                <a:spcPts val="0"/>
              </a:spcAft>
              <a:buFont typeface="Arial" charset="0"/>
              <a:buNone/>
              <a:defRPr/>
            </a:pPr>
            <a:r>
              <a:rPr lang="en-US" sz="1400" dirty="0" smtClean="0"/>
              <a:t>Renewing </a:t>
            </a:r>
            <a:r>
              <a:rPr lang="en-US" sz="1400" dirty="0"/>
              <a:t>Your Wildlife Tag</a:t>
            </a:r>
          </a:p>
          <a:p>
            <a:pPr marL="457200" indent="-457200">
              <a:spcAft>
                <a:spcPts val="0"/>
              </a:spcAft>
              <a:buFont typeface="+mj-lt"/>
              <a:buAutoNum type="arabicPeriod"/>
              <a:defRPr/>
            </a:pPr>
            <a:r>
              <a:rPr lang="en-US" sz="1400" b="0" dirty="0"/>
              <a:t>You can renew at your county tag office or -- in most counties -- online. </a:t>
            </a:r>
          </a:p>
          <a:p>
            <a:pPr marL="457200" indent="-457200">
              <a:spcAft>
                <a:spcPts val="0"/>
              </a:spcAft>
              <a:buFont typeface="+mj-lt"/>
              <a:buAutoNum type="arabicPeriod"/>
              <a:defRPr/>
            </a:pPr>
            <a:r>
              <a:rPr lang="en-US" sz="1400" b="0" dirty="0"/>
              <a:t>Renewing a wildlife tag costs only $25 a year, plus the standard $20 registration fee and applicable ad-valorem taxes.  </a:t>
            </a:r>
          </a:p>
          <a:p>
            <a:pPr marL="457200" indent="-457200">
              <a:spcAft>
                <a:spcPts val="0"/>
              </a:spcAft>
              <a:buFont typeface="+mj-lt"/>
              <a:buAutoNum type="arabicPeriod"/>
              <a:defRPr/>
            </a:pPr>
            <a:endParaRPr lang="en-US" sz="1400" b="0" dirty="0"/>
          </a:p>
        </p:txBody>
      </p:sp>
      <p:pic>
        <p:nvPicPr>
          <p:cNvPr id="52228" name="Picture 3" descr="P:\License Plates\For Bookmarks\New Nongame Tag(Eag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738" y="1181100"/>
            <a:ext cx="1644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P:\License Plates\For Bookmarks\Old Nongame Tags (Eag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738" y="5127625"/>
            <a:ext cx="164623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3170238"/>
            <a:ext cx="1646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5" descr="P:\License Plates\For Bookmarks\Old Nongame Tags (Humming Bir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4114800"/>
            <a:ext cx="1646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42138" y="2176463"/>
            <a:ext cx="1646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617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http://3.bp.blogspot.com/-leiUeQCvFlY/T8OkqYPDDyI/AAAAAAAAAW4/80tff5GiyXU/s640/Hibiscus+aculeatus+2.jpg"/>
          <p:cNvPicPr/>
          <p:nvPr/>
        </p:nvPicPr>
        <p:blipFill>
          <a:blip r:embed="rId2">
            <a:extLst>
              <a:ext uri="{28A0092B-C50C-407E-A947-70E740481C1C}">
                <a14:useLocalDpi xmlns:a14="http://schemas.microsoft.com/office/drawing/2010/main" val="0"/>
              </a:ext>
            </a:extLst>
          </a:blip>
          <a:srcRect/>
          <a:stretch>
            <a:fillRect/>
          </a:stretch>
        </p:blipFill>
        <p:spPr bwMode="auto">
          <a:xfrm>
            <a:off x="0" y="-726825"/>
            <a:ext cx="2503333" cy="2853487"/>
          </a:xfrm>
          <a:prstGeom prst="rect">
            <a:avLst/>
          </a:prstGeom>
          <a:noFill/>
          <a:ln>
            <a:noFill/>
          </a:ln>
        </p:spPr>
      </p:pic>
      <p:pic>
        <p:nvPicPr>
          <p:cNvPr id="31" name="Picture 30" descr="http://idata.over-blog.com/1/22/17/27/Album/Hibiscus-coccinea-copie-1.jpg"/>
          <p:cNvPicPr>
            <a:picLocks noChangeAspect="1"/>
          </p:cNvPicPr>
          <p:nvPr/>
        </p:nvPicPr>
        <p:blipFill rotWithShape="1">
          <a:blip r:embed="rId3" cstate="print">
            <a:extLst>
              <a:ext uri="{28A0092B-C50C-407E-A947-70E740481C1C}">
                <a14:useLocalDpi xmlns:a14="http://schemas.microsoft.com/office/drawing/2010/main" val="0"/>
              </a:ext>
            </a:extLst>
          </a:blip>
          <a:srcRect t="16501"/>
          <a:stretch/>
        </p:blipFill>
        <p:spPr bwMode="auto">
          <a:xfrm>
            <a:off x="0" y="1933575"/>
            <a:ext cx="2385483" cy="2458068"/>
          </a:xfrm>
          <a:prstGeom prst="rect">
            <a:avLst/>
          </a:prstGeom>
          <a:noFill/>
          <a:ln>
            <a:noFill/>
          </a:ln>
        </p:spPr>
      </p:pic>
      <p:pic>
        <p:nvPicPr>
          <p:cNvPr id="23" name="Picture 22" descr="http://farm4.staticflickr.com/3105/3867430647_7d0be2c731_z.jpg?zz=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3651" y="3415347"/>
            <a:ext cx="4613897" cy="3456305"/>
          </a:xfrm>
          <a:prstGeom prst="rect">
            <a:avLst/>
          </a:prstGeom>
          <a:noFill/>
          <a:ln>
            <a:noFill/>
          </a:ln>
        </p:spPr>
      </p:pic>
      <p:pic>
        <p:nvPicPr>
          <p:cNvPr id="25" name="Picture 24" descr="http://www.woodlanders.net/_ccLib/image/plants/DETA-67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43922"/>
            <a:ext cx="2334249" cy="3456305"/>
          </a:xfrm>
          <a:prstGeom prst="rect">
            <a:avLst/>
          </a:prstGeom>
          <a:noFill/>
          <a:ln>
            <a:noFill/>
          </a:ln>
        </p:spPr>
      </p:pic>
      <p:pic>
        <p:nvPicPr>
          <p:cNvPr id="26" name="Picture 25" descr="http://meltonwiggins.com/hibiscusmoscheutos/hibiscus_moscheutos1.jpg"/>
          <p:cNvPicPr>
            <a:picLocks noChangeAspect="1"/>
          </p:cNvPicPr>
          <p:nvPr/>
        </p:nvPicPr>
        <p:blipFill rotWithShape="1">
          <a:blip r:embed="rId6" cstate="print">
            <a:extLst>
              <a:ext uri="{28A0092B-C50C-407E-A947-70E740481C1C}">
                <a14:useLocalDpi xmlns:a14="http://schemas.microsoft.com/office/drawing/2010/main" val="0"/>
              </a:ext>
            </a:extLst>
          </a:blip>
          <a:srcRect l="6933"/>
          <a:stretch/>
        </p:blipFill>
        <p:spPr bwMode="auto">
          <a:xfrm>
            <a:off x="-152400" y="3819461"/>
            <a:ext cx="3850181" cy="3099435"/>
          </a:xfrm>
          <a:prstGeom prst="rect">
            <a:avLst/>
          </a:prstGeom>
          <a:noFill/>
          <a:ln>
            <a:noFill/>
          </a:ln>
          <a:extLst>
            <a:ext uri="{53640926-AAD7-44D8-BBD7-CCE9431645EC}">
              <a14:shadowObscured xmlns:a14="http://schemas.microsoft.com/office/drawing/2010/main"/>
            </a:ext>
          </a:extLst>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3819461"/>
            <a:ext cx="2327507" cy="3099816"/>
          </a:xfrm>
          <a:prstGeom prst="rect">
            <a:avLst/>
          </a:prstGeom>
        </p:spPr>
      </p:pic>
      <p:pic>
        <p:nvPicPr>
          <p:cNvPr id="28" name="Picture 27" descr="http://www.mrugala.net/Nature/Plantes/Photos/Hibiscus%20grandiflorus%20(fam%20Malvacees)%20(s-e%20des%20USA)%20(1)%20(Photo%20F.%20Mrugala).jpg"/>
          <p:cNvPicPr>
            <a:picLocks noChangeAspect="1"/>
          </p:cNvPicPr>
          <p:nvPr/>
        </p:nvPicPr>
        <p:blipFill rotWithShape="1">
          <a:blip r:embed="rId8" cstate="print">
            <a:extLst>
              <a:ext uri="{28A0092B-C50C-407E-A947-70E740481C1C}">
                <a14:useLocalDpi xmlns:a14="http://schemas.microsoft.com/office/drawing/2010/main" val="0"/>
              </a:ext>
            </a:extLst>
          </a:blip>
          <a:srcRect r="1357"/>
          <a:stretch/>
        </p:blipFill>
        <p:spPr bwMode="auto">
          <a:xfrm>
            <a:off x="7010400" y="-110236"/>
            <a:ext cx="2838138" cy="3901122"/>
          </a:xfrm>
          <a:prstGeom prst="rect">
            <a:avLst/>
          </a:prstGeom>
          <a:noFill/>
          <a:ln>
            <a:noFill/>
          </a:ln>
          <a:extLst>
            <a:ext uri="{53640926-AAD7-44D8-BBD7-CCE9431645EC}">
              <a14:shadowObscured xmlns:a14="http://schemas.microsoft.com/office/drawing/2010/main"/>
            </a:ext>
          </a:extLst>
        </p:spPr>
      </p:pic>
      <p:pic>
        <p:nvPicPr>
          <p:cNvPr id="29" name="Picture 28" descr="http://www.wildflower.org/image_archive/320x240/JAM6151/6151_IMG04048.JPG"/>
          <p:cNvPicPr>
            <a:picLocks noChangeAspect="1"/>
          </p:cNvPicPr>
          <p:nvPr/>
        </p:nvPicPr>
        <p:blipFill rotWithShape="1">
          <a:blip r:embed="rId9">
            <a:extLst>
              <a:ext uri="{28A0092B-C50C-407E-A947-70E740481C1C}">
                <a14:useLocalDpi xmlns:a14="http://schemas.microsoft.com/office/drawing/2010/main" val="0"/>
              </a:ext>
            </a:extLst>
          </a:blip>
          <a:srcRect t="5390" b="8972"/>
          <a:stretch/>
        </p:blipFill>
        <p:spPr bwMode="auto">
          <a:xfrm>
            <a:off x="4438338" y="2117137"/>
            <a:ext cx="2572062" cy="1673749"/>
          </a:xfrm>
          <a:prstGeom prst="rect">
            <a:avLst/>
          </a:prstGeom>
          <a:noFill/>
          <a:ln>
            <a:noFill/>
          </a:ln>
          <a:extLst>
            <a:ext uri="{53640926-AAD7-44D8-BBD7-CCE9431645EC}">
              <a14:shadowObscured xmlns:a14="http://schemas.microsoft.com/office/drawing/2010/main"/>
            </a:ext>
          </a:extLst>
        </p:spPr>
      </p:pic>
      <p:pic>
        <p:nvPicPr>
          <p:cNvPr id="30" name="Picture 29" descr="http://1.bp.blogspot.com/-GV7cshvwpXo/U_lpGUtS81I/AAAAAAAAET4/35fgDitM85g/s1600/Hibiscus_grandiflorus%2Bflower%2BEd.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8338" y="-110236"/>
            <a:ext cx="2572062" cy="2471998"/>
          </a:xfrm>
          <a:prstGeom prst="rect">
            <a:avLst/>
          </a:prstGeom>
          <a:noFill/>
          <a:ln>
            <a:noFill/>
          </a:ln>
        </p:spPr>
      </p:pic>
      <p:pic>
        <p:nvPicPr>
          <p:cNvPr id="34" name="Picture 33" descr="http://www.discoverlife.org/IM/I_TQBH/0040/320/Hibiscus_aculeatus,I_TQBH4044.jpg"/>
          <p:cNvPicPr/>
          <p:nvPr/>
        </p:nvPicPr>
        <p:blipFill>
          <a:blip r:embed="rId11">
            <a:extLst>
              <a:ext uri="{28A0092B-C50C-407E-A947-70E740481C1C}">
                <a14:useLocalDpi xmlns:a14="http://schemas.microsoft.com/office/drawing/2010/main" val="0"/>
              </a:ext>
            </a:extLst>
          </a:blip>
          <a:srcRect/>
          <a:stretch>
            <a:fillRect/>
          </a:stretch>
        </p:blipFill>
        <p:spPr bwMode="auto">
          <a:xfrm>
            <a:off x="2503333" y="-81661"/>
            <a:ext cx="1992467" cy="2291461"/>
          </a:xfrm>
          <a:prstGeom prst="rect">
            <a:avLst/>
          </a:prstGeom>
          <a:noFill/>
          <a:ln>
            <a:noFill/>
          </a:ln>
        </p:spPr>
      </p:pic>
      <p:pic>
        <p:nvPicPr>
          <p:cNvPr id="32" name="Picture 31" descr="http://www.vmvj.fr/wp-content/uploads/dscn5461.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341227" y="1701490"/>
            <a:ext cx="2173623" cy="2467350"/>
          </a:xfrm>
          <a:prstGeom prst="rect">
            <a:avLst/>
          </a:prstGeom>
          <a:noFill/>
          <a:ln>
            <a:noFill/>
          </a:ln>
        </p:spPr>
      </p:pic>
      <p:sp>
        <p:nvSpPr>
          <p:cNvPr id="24" name="Title 1"/>
          <p:cNvSpPr txBox="1">
            <a:spLocks/>
          </p:cNvSpPr>
          <p:nvPr/>
        </p:nvSpPr>
        <p:spPr>
          <a:xfrm>
            <a:off x="838200" y="2438400"/>
            <a:ext cx="7772400" cy="1470025"/>
          </a:xfrm>
          <a:prstGeom prst="rect">
            <a:avLst/>
          </a:prstGeom>
        </p:spPr>
        <p:txBody>
          <a:bodyPr anchor="ctr"/>
          <a:lstStyle/>
          <a:p>
            <a:pPr algn="ctr" fontAlgn="auto">
              <a:spcAft>
                <a:spcPts val="0"/>
              </a:spcAft>
              <a:defRPr/>
            </a:pPr>
            <a:r>
              <a:rPr lang="en-US" sz="9600" b="1" dirty="0">
                <a:solidFill>
                  <a:srgbClr val="FFFF00"/>
                </a:solidFill>
                <a:latin typeface="Berlin Sans FB Demi" pitchFamily="34" charset="0"/>
                <a:ea typeface="+mj-ea"/>
                <a:cs typeface="+mj-cs"/>
              </a:rPr>
              <a:t>Questions?</a:t>
            </a:r>
          </a:p>
        </p:txBody>
      </p:sp>
    </p:spTree>
    <p:extLst>
      <p:ext uri="{BB962C8B-B14F-4D97-AF65-F5344CB8AC3E}">
        <p14:creationId xmlns:p14="http://schemas.microsoft.com/office/powerpoint/2010/main" val="3575939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rt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4121</TotalTime>
  <Words>370</Words>
  <Application>Microsoft Office PowerPoint</Application>
  <PresentationFormat>On-screen Show (4:3)</PresentationFormat>
  <Paragraphs>92</Paragraphs>
  <Slides>9</Slides>
  <Notes>8</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Master cover slide</vt:lpstr>
      <vt:lpstr>Slide Master</vt:lpstr>
      <vt:lpstr>Chart Slide Master</vt:lpstr>
      <vt:lpstr>Native Hibiscus species</vt:lpstr>
      <vt:lpstr>Comfortroot</vt:lpstr>
      <vt:lpstr>Scarlet Rose Mallow</vt:lpstr>
      <vt:lpstr>Giant Rose Mallow</vt:lpstr>
      <vt:lpstr>Swamp Rose Mallow</vt:lpstr>
      <vt:lpstr>Seashore Mallow</vt:lpstr>
      <vt:lpstr>Wildlife License Plates</vt:lpstr>
      <vt:lpstr>Show Your Support</vt:lpstr>
      <vt:lpstr>PowerPoint Presentation</vt:lpstr>
    </vt:vector>
  </TitlesOfParts>
  <Company>Georgia Department of 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Dearman</dc:creator>
  <cp:lastModifiedBy>Eamonn Lenoard</cp:lastModifiedBy>
  <cp:revision>103</cp:revision>
  <dcterms:created xsi:type="dcterms:W3CDTF">2009-05-01T18:26:04Z</dcterms:created>
  <dcterms:modified xsi:type="dcterms:W3CDTF">2015-09-26T23:05:38Z</dcterms:modified>
</cp:coreProperties>
</file>